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63" r:id="rId5"/>
    <p:sldId id="281" r:id="rId6"/>
    <p:sldId id="290" r:id="rId7"/>
    <p:sldId id="291" r:id="rId8"/>
    <p:sldId id="298" r:id="rId9"/>
    <p:sldId id="309" r:id="rId10"/>
    <p:sldId id="310" r:id="rId11"/>
    <p:sldId id="311" r:id="rId12"/>
    <p:sldId id="313" r:id="rId13"/>
    <p:sldId id="312" r:id="rId14"/>
    <p:sldId id="314" r:id="rId15"/>
    <p:sldId id="303" r:id="rId16"/>
    <p:sldId id="305" r:id="rId17"/>
    <p:sldId id="315" r:id="rId18"/>
    <p:sldId id="317" r:id="rId19"/>
    <p:sldId id="318" r:id="rId20"/>
    <p:sldId id="285" r:id="rId21"/>
    <p:sldId id="319" r:id="rId22"/>
    <p:sldId id="320" r:id="rId23"/>
    <p:sldId id="321" r:id="rId24"/>
    <p:sldId id="323" r:id="rId25"/>
    <p:sldId id="287" r:id="rId26"/>
    <p:sldId id="294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6" autoAdjust="0"/>
    <p:restoredTop sz="94621" autoAdjust="0"/>
  </p:normalViewPr>
  <p:slideViewPr>
    <p:cSldViewPr>
      <p:cViewPr varScale="1">
        <p:scale>
          <a:sx n="81" d="100"/>
          <a:sy n="81" d="100"/>
        </p:scale>
        <p:origin x="182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82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2019-11-13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ackages.ros.org/ros/ubunt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Jaeyoung-Lim/modudculab_ros.g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zefanja/aq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dongseoki/skydust/blob/master/finedust_ver2/src/main/webapp/finedust2.js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3AE4B5-7E8D-453F-B06D-C58A7F6B6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4436"/>
            <a:ext cx="3744081" cy="2227411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0070C0"/>
                </a:solidFill>
              </a:rPr>
              <a:t>SW</a:t>
            </a:r>
            <a:r>
              <a:rPr lang="ko-KR" altLang="en-US" sz="5000" b="1" spc="-150" dirty="0">
                <a:solidFill>
                  <a:srgbClr val="0070C0"/>
                </a:solidFill>
              </a:rPr>
              <a:t>개발</a:t>
            </a:r>
            <a:r>
              <a:rPr lang="en-US" altLang="ko-KR" sz="5000" b="1" spc="-150" dirty="0">
                <a:solidFill>
                  <a:srgbClr val="0070C0"/>
                </a:solidFill>
              </a:rPr>
              <a:t>/HW</a:t>
            </a:r>
            <a:r>
              <a:rPr lang="ko-KR" altLang="en-US" sz="5000" b="1" spc="-150" dirty="0">
                <a:solidFill>
                  <a:srgbClr val="0070C0"/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8135" y="3803624"/>
            <a:ext cx="63898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r>
              <a:rPr lang="ko-KR" altLang="en-US" dirty="0"/>
              <a:t>자율비행</a:t>
            </a:r>
            <a:r>
              <a:rPr lang="en-US" altLang="ko-KR" dirty="0"/>
              <a:t>(Software Define) </a:t>
            </a:r>
            <a:r>
              <a:rPr lang="ko-KR" altLang="en-US" dirty="0" err="1"/>
              <a:t>드론을</a:t>
            </a:r>
            <a:r>
              <a:rPr lang="ko-KR" altLang="en-US" dirty="0"/>
              <a:t> 이용한 미세먼지 빅데이터 분석</a:t>
            </a:r>
          </a:p>
          <a:p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80" y="4885655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2019.11. 13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하늘에도 미세먼지가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– 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이동석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임상균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김승중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김종환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36"/>
          <p:cNvSpPr>
            <a:spLocks noChangeArrowheads="1"/>
          </p:cNvSpPr>
          <p:nvPr/>
        </p:nvSpPr>
        <p:spPr bwMode="auto">
          <a:xfrm>
            <a:off x="107505" y="1184143"/>
            <a:ext cx="8496944" cy="3529013"/>
          </a:xfrm>
          <a:prstGeom prst="roundRect">
            <a:avLst>
              <a:gd name="adj" fmla="val 3028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72000" tIns="0" rIns="72000" bIns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marL="157163" marR="0" lvl="1" indent="-157163" defTabSz="1330325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5000"/>
              <a:buFontTx/>
              <a:buBlip>
                <a:blip r:embed="rId2"/>
              </a:buBlip>
              <a:tabLst>
                <a:tab pos="1438275" algn="l"/>
              </a:tabLst>
              <a:defRPr/>
            </a:pPr>
            <a:endParaRPr kumimoji="0" lang="ko-KR" altLang="en-US" sz="1200" b="0" i="0" u="none" strike="noStrike" kern="0" cap="none" spc="-11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itchFamily="2" charset="2"/>
            </a:endParaRPr>
          </a:p>
        </p:txBody>
      </p:sp>
      <p:sp>
        <p:nvSpPr>
          <p:cNvPr id="23" name="AutoShape 99"/>
          <p:cNvSpPr>
            <a:spLocks noChangeArrowheads="1"/>
          </p:cNvSpPr>
          <p:nvPr/>
        </p:nvSpPr>
        <p:spPr bwMode="auto">
          <a:xfrm>
            <a:off x="179513" y="1214422"/>
            <a:ext cx="4321050" cy="298150"/>
          </a:xfrm>
          <a:prstGeom prst="roundRect">
            <a:avLst>
              <a:gd name="adj" fmla="val 0"/>
            </a:avLst>
          </a:prstGeom>
          <a:solidFill>
            <a:srgbClr val="519ED3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1" indent="-457200" algn="ctr" defTabSz="1330325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현대하모니 M" pitchFamily="18" charset="-127"/>
                <a:ea typeface="현대하모니 M" pitchFamily="18" charset="-127"/>
                <a:sym typeface="Monotype Sorts" pitchFamily="2" charset="2"/>
              </a:rPr>
              <a:t>핵심 장치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sym typeface="Monotype Sorts" pitchFamily="2" charset="2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모듈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537563"/>
              </p:ext>
            </p:extLst>
          </p:nvPr>
        </p:nvGraphicFramePr>
        <p:xfrm>
          <a:off x="107504" y="4796282"/>
          <a:ext cx="8536463" cy="15366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5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5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6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157288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2" marB="46802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157288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장치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2" marB="4680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57288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2" marB="4680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3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핵심 장치</a:t>
                      </a: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센서를 연결하고 명령을 수행한다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3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핵심장치</a:t>
                      </a:r>
                    </a:p>
                  </a:txBody>
                  <a:tcPr marL="90000" marR="90000" marT="46813" marB="46813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픽스호크</a:t>
                      </a: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드론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제어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GPS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비행모드 설정</a:t>
                      </a: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ECDEEC8-B32C-4ED4-BBC9-67AA9741F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23" y="1595700"/>
            <a:ext cx="2121700" cy="26898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72DF39-76F3-43EB-824E-137E3F429A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13" y="1595699"/>
            <a:ext cx="3227851" cy="26878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ABD136-C563-4D82-9B48-E0F9C4CFB1FA}"/>
              </a:ext>
            </a:extLst>
          </p:cNvPr>
          <p:cNvSpPr/>
          <p:nvPr/>
        </p:nvSpPr>
        <p:spPr>
          <a:xfrm>
            <a:off x="1520282" y="4366655"/>
            <a:ext cx="1900468" cy="3010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라즈베리파이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9212F4-33C7-4DF9-B63E-6EABFBCB9300}"/>
              </a:ext>
            </a:extLst>
          </p:cNvPr>
          <p:cNvSpPr/>
          <p:nvPr/>
        </p:nvSpPr>
        <p:spPr>
          <a:xfrm>
            <a:off x="5877639" y="4316451"/>
            <a:ext cx="1900468" cy="3010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픽스호크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7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6"/>
          <p:cNvSpPr>
            <a:spLocks noChangeArrowheads="1"/>
          </p:cNvSpPr>
          <p:nvPr/>
        </p:nvSpPr>
        <p:spPr bwMode="auto">
          <a:xfrm>
            <a:off x="463749" y="1214422"/>
            <a:ext cx="8132718" cy="3529013"/>
          </a:xfrm>
          <a:prstGeom prst="roundRect">
            <a:avLst>
              <a:gd name="adj" fmla="val 3028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72000" tIns="0" rIns="72000" bIns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fontAlgn="base"/>
            <a:endParaRPr lang="ko-KR" altLang="en-US" dirty="0"/>
          </a:p>
        </p:txBody>
      </p:sp>
      <p:sp>
        <p:nvSpPr>
          <p:cNvPr id="27" name="AutoShape 99"/>
          <p:cNvSpPr>
            <a:spLocks noChangeArrowheads="1"/>
          </p:cNvSpPr>
          <p:nvPr/>
        </p:nvSpPr>
        <p:spPr bwMode="auto">
          <a:xfrm>
            <a:off x="444197" y="1214422"/>
            <a:ext cx="4060091" cy="291600"/>
          </a:xfrm>
          <a:prstGeom prst="roundRect">
            <a:avLst>
              <a:gd name="adj" fmla="val 0"/>
            </a:avLst>
          </a:prstGeom>
          <a:solidFill>
            <a:srgbClr val="519ED3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1" indent="-457200" algn="ctr" defTabSz="1330325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현대하모니 M" pitchFamily="18" charset="-127"/>
                <a:ea typeface="현대하모니 M" pitchFamily="18" charset="-127"/>
                <a:sym typeface="Monotype Sorts" pitchFamily="2" charset="2"/>
              </a:rPr>
              <a:t>주변 장치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sym typeface="Monotype Sorts" pitchFamily="2" charset="2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모듈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561891"/>
              </p:ext>
            </p:extLst>
          </p:nvPr>
        </p:nvGraphicFramePr>
        <p:xfrm>
          <a:off x="463748" y="4796282"/>
          <a:ext cx="8180218" cy="17744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7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9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157288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2" marB="46802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157288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장치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2" marB="4680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57288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2" marB="4680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주변 장치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프로펠러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프로펠러가 대각선 짝을 지어 서로 다른 방향으로 돌며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드론의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추진력을 만든다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주변 장치</a:t>
                      </a:r>
                    </a:p>
                  </a:txBody>
                  <a:tcPr marL="90000" marR="90000" marT="46813" marB="46813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미세먼지 센서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보드에 부착된 센서를 통해 대기 중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미세먼지량을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측정한다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굴림"/>
                          <a:cs typeface="+mn-cs"/>
                        </a:rPr>
                        <a:t>(3)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굴림"/>
                          <a:cs typeface="+mn-cs"/>
                        </a:rPr>
                        <a:t>배터리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굴림"/>
                        <a:cs typeface="+mn-cs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굴림"/>
                          <a:cs typeface="+mn-cs"/>
                        </a:rPr>
                        <a:t>드론에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굴림"/>
                          <a:cs typeface="+mn-cs"/>
                        </a:rPr>
                        <a:t> 전원을 공급한다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굴림"/>
                        <a:cs typeface="+mn-cs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62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(4)TTL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컨버터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라즈베리파이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자율주행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Pixhawk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같은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Controller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연결하기 위한 컨버터</a:t>
                      </a:r>
                    </a:p>
                    <a:p>
                      <a:pPr marL="0" marR="0" lvl="0" indent="0" algn="l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D00B41E-6B61-4B80-A905-6D52335FA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3" y="1525689"/>
            <a:ext cx="7912898" cy="321774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1604C81-9690-469C-975A-C7118EF4AD6F}"/>
              </a:ext>
            </a:extLst>
          </p:cNvPr>
          <p:cNvSpPr/>
          <p:nvPr/>
        </p:nvSpPr>
        <p:spPr>
          <a:xfrm>
            <a:off x="7586560" y="2978928"/>
            <a:ext cx="432048" cy="4320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1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30EA192-08A7-4A03-B33E-919E2BF484A1}"/>
              </a:ext>
            </a:extLst>
          </p:cNvPr>
          <p:cNvSpPr/>
          <p:nvPr/>
        </p:nvSpPr>
        <p:spPr>
          <a:xfrm>
            <a:off x="4572000" y="3965412"/>
            <a:ext cx="432048" cy="4320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2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71092BA-BF16-4904-9AC5-DCBDB9F3A5A8}"/>
              </a:ext>
            </a:extLst>
          </p:cNvPr>
          <p:cNvSpPr/>
          <p:nvPr/>
        </p:nvSpPr>
        <p:spPr>
          <a:xfrm>
            <a:off x="5832140" y="3717032"/>
            <a:ext cx="374695" cy="3379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4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ADDE362-6289-4C73-AC5A-F3894E9BE7DB}"/>
              </a:ext>
            </a:extLst>
          </p:cNvPr>
          <p:cNvSpPr/>
          <p:nvPr/>
        </p:nvSpPr>
        <p:spPr>
          <a:xfrm>
            <a:off x="5811145" y="4341058"/>
            <a:ext cx="374695" cy="3379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3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99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6.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테이블 설계서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(ERD)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83C02B-641B-4603-A261-5B2EE0D0170E}"/>
              </a:ext>
            </a:extLst>
          </p:cNvPr>
          <p:cNvSpPr/>
          <p:nvPr/>
        </p:nvSpPr>
        <p:spPr>
          <a:xfrm>
            <a:off x="643897" y="1700808"/>
            <a:ext cx="1370093" cy="5845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Region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E0A58D-78CB-4F22-A938-B3C663EB1FC4}"/>
              </a:ext>
            </a:extLst>
          </p:cNvPr>
          <p:cNvSpPr/>
          <p:nvPr/>
        </p:nvSpPr>
        <p:spPr>
          <a:xfrm>
            <a:off x="5983759" y="1814378"/>
            <a:ext cx="1152128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Skydust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6A9EB9D-9541-42DB-8FC5-4493A2A74415}"/>
              </a:ext>
            </a:extLst>
          </p:cNvPr>
          <p:cNvSpPr/>
          <p:nvPr/>
        </p:nvSpPr>
        <p:spPr>
          <a:xfrm>
            <a:off x="6984233" y="3419712"/>
            <a:ext cx="1393044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equipment</a:t>
            </a:r>
            <a:endParaRPr lang="ko-KR" altLang="en-US" sz="12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2FEF835-91E4-4E3B-8825-745E04196932}"/>
              </a:ext>
            </a:extLst>
          </p:cNvPr>
          <p:cNvSpPr/>
          <p:nvPr/>
        </p:nvSpPr>
        <p:spPr>
          <a:xfrm>
            <a:off x="6987228" y="4333704"/>
            <a:ext cx="1393035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drone frame</a:t>
            </a:r>
            <a:endParaRPr lang="ko-KR" altLang="en-US" sz="12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EDCAEE8-00A1-45F6-B140-B0BF1B7ADA6F}"/>
              </a:ext>
            </a:extLst>
          </p:cNvPr>
          <p:cNvSpPr/>
          <p:nvPr/>
        </p:nvSpPr>
        <p:spPr>
          <a:xfrm>
            <a:off x="6984233" y="2548715"/>
            <a:ext cx="1393044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KeyCode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D55C6-FABA-4CB8-BCB4-5E7D322F8A69}"/>
              </a:ext>
            </a:extLst>
          </p:cNvPr>
          <p:cNvSpPr txBox="1"/>
          <p:nvPr/>
        </p:nvSpPr>
        <p:spPr>
          <a:xfrm>
            <a:off x="6228184" y="5949280"/>
            <a:ext cx="208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Code </a:t>
            </a:r>
            <a:r>
              <a:rPr lang="ko-KR" altLang="en-US" sz="1000" dirty="0"/>
              <a:t>규칙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YYMMDDHHMMSS</a:t>
            </a:r>
            <a:endParaRPr lang="ko-KR" altLang="en-US" sz="1000" dirty="0"/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FEC5C72F-910E-4DA6-BDDE-D884CF63BCDD}"/>
              </a:ext>
            </a:extLst>
          </p:cNvPr>
          <p:cNvSpPr/>
          <p:nvPr/>
        </p:nvSpPr>
        <p:spPr>
          <a:xfrm>
            <a:off x="3321268" y="1759624"/>
            <a:ext cx="1643359" cy="457171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measure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805FE63-FD13-427D-8B96-16E9596AA9BC}"/>
              </a:ext>
            </a:extLst>
          </p:cNvPr>
          <p:cNvSpPr/>
          <p:nvPr/>
        </p:nvSpPr>
        <p:spPr>
          <a:xfrm>
            <a:off x="1477679" y="2367399"/>
            <a:ext cx="1241633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Rcode</a:t>
            </a:r>
            <a:endParaRPr lang="ko-KR" altLang="en-US" sz="12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A7774A5-2BD5-47AF-9517-30948EB4058D}"/>
              </a:ext>
            </a:extLst>
          </p:cNvPr>
          <p:cNvSpPr/>
          <p:nvPr/>
        </p:nvSpPr>
        <p:spPr>
          <a:xfrm>
            <a:off x="1489723" y="3043909"/>
            <a:ext cx="1241635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Name</a:t>
            </a:r>
            <a:endParaRPr lang="ko-KR" altLang="en-US" sz="12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9B3770A-6748-42D3-A164-A5A6E1BF39CD}"/>
              </a:ext>
            </a:extLst>
          </p:cNvPr>
          <p:cNvSpPr/>
          <p:nvPr/>
        </p:nvSpPr>
        <p:spPr>
          <a:xfrm>
            <a:off x="1460254" y="4440819"/>
            <a:ext cx="1243577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longitude</a:t>
            </a:r>
            <a:endParaRPr lang="ko-KR" altLang="en-US" sz="12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C376EAD-7F1A-46DD-A27B-A1DC8D925CBE}"/>
              </a:ext>
            </a:extLst>
          </p:cNvPr>
          <p:cNvSpPr/>
          <p:nvPr/>
        </p:nvSpPr>
        <p:spPr>
          <a:xfrm>
            <a:off x="1489723" y="3707810"/>
            <a:ext cx="1243575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latitude</a:t>
            </a:r>
            <a:endParaRPr lang="ko-KR" altLang="en-US" sz="12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67ABD47-F54B-4157-944F-40FC6732C931}"/>
              </a:ext>
            </a:extLst>
          </p:cNvPr>
          <p:cNvCxnSpPr>
            <a:cxnSpLocks/>
          </p:cNvCxnSpPr>
          <p:nvPr/>
        </p:nvCxnSpPr>
        <p:spPr>
          <a:xfrm>
            <a:off x="658664" y="2292621"/>
            <a:ext cx="20622" cy="316835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6B111D2-2159-4F0F-BA69-FE62AEAEE5F9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79288" y="4625483"/>
            <a:ext cx="78096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2B8EBAF-C1EA-4E43-A093-6CABFB25698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58665" y="3892474"/>
            <a:ext cx="83105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9A83823-C359-4989-B7F9-0FAC5FC01862}"/>
              </a:ext>
            </a:extLst>
          </p:cNvPr>
          <p:cNvCxnSpPr>
            <a:cxnSpLocks/>
          </p:cNvCxnSpPr>
          <p:nvPr/>
        </p:nvCxnSpPr>
        <p:spPr>
          <a:xfrm flipH="1">
            <a:off x="658663" y="3245667"/>
            <a:ext cx="84106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E48F7BC-D21C-402E-B89E-BD42B82E1A3F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646927" y="2552063"/>
            <a:ext cx="83075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E4221F0-6833-4BFB-8C79-F5DCA2803114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2013990" y="1988210"/>
            <a:ext cx="1307278" cy="488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AF7C908-CA1F-44E2-843D-5C94BBB6AAFF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4964627" y="1988210"/>
            <a:ext cx="1019132" cy="61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FECF2033-5E2C-49F4-8B64-6594E94C841D}"/>
              </a:ext>
            </a:extLst>
          </p:cNvPr>
          <p:cNvSpPr/>
          <p:nvPr/>
        </p:nvSpPr>
        <p:spPr>
          <a:xfrm>
            <a:off x="3688753" y="4364440"/>
            <a:ext cx="1152128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PM 2.5</a:t>
            </a:r>
            <a:endParaRPr lang="ko-KR" altLang="en-US" sz="12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D9F0117-66C7-4B23-98E8-88B35E61C65D}"/>
              </a:ext>
            </a:extLst>
          </p:cNvPr>
          <p:cNvSpPr/>
          <p:nvPr/>
        </p:nvSpPr>
        <p:spPr>
          <a:xfrm>
            <a:off x="3679366" y="5276309"/>
            <a:ext cx="1152127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PM 10</a:t>
            </a:r>
            <a:endParaRPr lang="ko-KR" altLang="en-US" sz="1200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18B3C34-C854-46A6-9275-270E51BE8B72}"/>
              </a:ext>
            </a:extLst>
          </p:cNvPr>
          <p:cNvSpPr/>
          <p:nvPr/>
        </p:nvSpPr>
        <p:spPr>
          <a:xfrm>
            <a:off x="3704453" y="2551933"/>
            <a:ext cx="1127040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KeyCode</a:t>
            </a:r>
            <a:r>
              <a:rPr lang="en-US" altLang="ko-KR" sz="1200" dirty="0"/>
              <a:t>[FK]</a:t>
            </a:r>
            <a:endParaRPr lang="ko-KR" altLang="en-US" sz="12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00F25E6-B0CB-4E0F-9026-D9A59B6E6B26}"/>
              </a:ext>
            </a:extLst>
          </p:cNvPr>
          <p:cNvCxnSpPr>
            <a:cxnSpLocks/>
          </p:cNvCxnSpPr>
          <p:nvPr/>
        </p:nvCxnSpPr>
        <p:spPr>
          <a:xfrm>
            <a:off x="3245625" y="1968341"/>
            <a:ext cx="0" cy="349263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A254D4-3819-4CDD-8C7C-20690072D604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3245626" y="5460973"/>
            <a:ext cx="43374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ACC2B62-0CCA-4314-8B98-3F8632381CC1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3229925" y="4549104"/>
            <a:ext cx="45882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9828BD7-E3CA-4E23-8090-0044A3AB7F1D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3245625" y="2736597"/>
            <a:ext cx="45882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24CD061B-53C4-4A9F-AAEB-C27EF0D7C034}"/>
              </a:ext>
            </a:extLst>
          </p:cNvPr>
          <p:cNvSpPr/>
          <p:nvPr/>
        </p:nvSpPr>
        <p:spPr>
          <a:xfrm>
            <a:off x="1437925" y="5276309"/>
            <a:ext cx="1265899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altitude</a:t>
            </a:r>
            <a:endParaRPr lang="ko-KR" altLang="en-US" sz="1200" dirty="0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A43DFDA-E016-44FA-A517-B1068D1CDD22}"/>
              </a:ext>
            </a:extLst>
          </p:cNvPr>
          <p:cNvCxnSpPr>
            <a:cxnSpLocks/>
          </p:cNvCxnSpPr>
          <p:nvPr/>
        </p:nvCxnSpPr>
        <p:spPr>
          <a:xfrm flipH="1">
            <a:off x="679286" y="5460973"/>
            <a:ext cx="75864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F68E1FD-4B2E-4095-90C7-214EBE1DFBEB}"/>
              </a:ext>
            </a:extLst>
          </p:cNvPr>
          <p:cNvSpPr/>
          <p:nvPr/>
        </p:nvSpPr>
        <p:spPr>
          <a:xfrm>
            <a:off x="3679365" y="3404226"/>
            <a:ext cx="1152128" cy="3693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Rcode</a:t>
            </a:r>
            <a:endParaRPr lang="en-US" altLang="ko-KR" sz="1200" dirty="0"/>
          </a:p>
          <a:p>
            <a:pPr algn="ctr"/>
            <a:r>
              <a:rPr lang="en-US" altLang="ko-KR" sz="1200" dirty="0"/>
              <a:t>[FK]</a:t>
            </a:r>
            <a:endParaRPr lang="ko-KR" altLang="en-US" sz="1200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7EE6466-2081-45DD-B844-139A7A3D34F7}"/>
              </a:ext>
            </a:extLst>
          </p:cNvPr>
          <p:cNvCxnSpPr>
            <a:cxnSpLocks/>
            <a:stCxn id="69" idx="2"/>
          </p:cNvCxnSpPr>
          <p:nvPr/>
        </p:nvCxnSpPr>
        <p:spPr>
          <a:xfrm flipH="1">
            <a:off x="3245625" y="3588890"/>
            <a:ext cx="43374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ADA4A1C8-29A1-463E-AEC7-5F384717956D}"/>
              </a:ext>
            </a:extLst>
          </p:cNvPr>
          <p:cNvCxnSpPr>
            <a:cxnSpLocks/>
          </p:cNvCxnSpPr>
          <p:nvPr/>
        </p:nvCxnSpPr>
        <p:spPr>
          <a:xfrm>
            <a:off x="6550494" y="2203072"/>
            <a:ext cx="0" cy="230604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3E763E1-B812-47C8-A5BD-1E28C87EEDE6}"/>
              </a:ext>
            </a:extLst>
          </p:cNvPr>
          <p:cNvCxnSpPr>
            <a:cxnSpLocks/>
          </p:cNvCxnSpPr>
          <p:nvPr/>
        </p:nvCxnSpPr>
        <p:spPr>
          <a:xfrm flipH="1">
            <a:off x="6550494" y="4518368"/>
            <a:ext cx="438231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48DE72D1-82A0-411D-9A35-DCEDF6CFC3B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550494" y="3604376"/>
            <a:ext cx="433739" cy="758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8BAC33B-161A-4C29-B6CD-3934174D39B9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6550495" y="2733379"/>
            <a:ext cx="433738" cy="32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9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09774"/>
              </p:ext>
            </p:extLst>
          </p:nvPr>
        </p:nvGraphicFramePr>
        <p:xfrm>
          <a:off x="168879" y="2276872"/>
          <a:ext cx="8848773" cy="403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8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>
                          <a:solidFill>
                            <a:srgbClr val="3B5AA8"/>
                          </a:solidFill>
                          <a:latin typeface="+mn-lt"/>
                        </a:rPr>
                        <a:t>상세 </a:t>
                      </a:r>
                      <a:r>
                        <a:rPr lang="ko-KR" altLang="en-US" sz="900" b="1" dirty="0" err="1">
                          <a:solidFill>
                            <a:srgbClr val="3B5AA8"/>
                          </a:solidFill>
                          <a:latin typeface="+mn-lt"/>
                        </a:rPr>
                        <a:t>로직</a:t>
                      </a:r>
                      <a:endParaRPr lang="ko-KR" altLang="en-US" sz="900" b="1" dirty="0">
                        <a:solidFill>
                          <a:srgbClr val="3B5AA8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7571"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1)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Pixhawk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연결 후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QgroundControl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실행합니다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2) Setting – Firmware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탭을 클릭하여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QuadCopter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펌웨어를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Pixhawk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업로드 합니다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펌웨어 업로드 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Setting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누르면 좌측 붉은 글씨로 된 탭들은 현재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미설정된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항목들로 하나씩 클릭하면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QgroundControl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안내하는 절차에 따라 초기값을 설정합니다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우측 옵션은 처음 설정 되어 있는 그대로 둔 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OK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클릭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7.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상세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로직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881498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PIX001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QgroundControl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2019. 11. 13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  <a:endParaRPr lang="ko-KR" altLang="en-US" sz="12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드론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F450</a:t>
                      </a:r>
                      <a:r>
                        <a:rPr lang="ko-KR" altLang="en-US" sz="1200" dirty="0"/>
                        <a:t>의 제어를 담당하는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ko-KR" altLang="en-US" sz="1200" dirty="0"/>
                        <a:t>를 설정하는 프로그램으로 </a:t>
                      </a:r>
                      <a:r>
                        <a:rPr lang="ko-KR" altLang="en-US" sz="1200" dirty="0" err="1"/>
                        <a:t>드론의</a:t>
                      </a:r>
                      <a:r>
                        <a:rPr lang="ko-KR" altLang="en-US" sz="1200" dirty="0"/>
                        <a:t> 기초 비행을 위한 초기설정을 진행한다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임상균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1C9665E-C677-46CD-ACEE-6B20A964B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645024"/>
            <a:ext cx="388843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41663"/>
              </p:ext>
            </p:extLst>
          </p:nvPr>
        </p:nvGraphicFramePr>
        <p:xfrm>
          <a:off x="168879" y="2276872"/>
          <a:ext cx="8848773" cy="403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8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>
                          <a:solidFill>
                            <a:srgbClr val="3B5AA8"/>
                          </a:solidFill>
                          <a:latin typeface="+mn-lt"/>
                        </a:rPr>
                        <a:t>상세 </a:t>
                      </a:r>
                      <a:r>
                        <a:rPr lang="ko-KR" altLang="en-US" sz="900" b="1" dirty="0" err="1">
                          <a:solidFill>
                            <a:srgbClr val="3B5AA8"/>
                          </a:solidFill>
                          <a:latin typeface="+mn-lt"/>
                        </a:rPr>
                        <a:t>로직</a:t>
                      </a:r>
                      <a:endParaRPr lang="ko-KR" altLang="en-US" sz="900" b="1" dirty="0">
                        <a:solidFill>
                          <a:srgbClr val="3B5AA8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7571">
                <a:tc>
                  <a:txBody>
                    <a:bodyPr/>
                    <a:lstStyle/>
                    <a:p>
                      <a:pPr marL="0" indent="0" fontAlgn="base" latinLnBrk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1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Ubuntu mate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설치 및 기본설정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SD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카드를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연결한 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Ubuntu Mate 16.04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Install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후 추후 관리가 용이하도록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SSH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접속설정을 합니다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2) Passwd root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통해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root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비밀번호 초기설정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및 기초적인 보안설정을 진행한다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2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ROS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설치 기반 마련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apt-get update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통해 패키지 업데이트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2)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apt-get upgrade </a:t>
                      </a: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3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ROS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sources.list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설치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sh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–c ‘echo “deb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  <a:hlinkClick r:id="rId2"/>
                        </a:rPr>
                        <a:t>http://packages.ros.org/ros/ubuntu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$(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lsb_release-sc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)main” &gt; 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/apt/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sources.list.d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ros-latest.list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</a:p>
                    <a:p>
                      <a:pPr marL="0" indent="0" fontAlgn="base" latinLnBrk="0">
                        <a:lnSpc>
                          <a:spcPct val="150000"/>
                        </a:lnSpc>
                        <a:buNone/>
                      </a:pP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fontAlgn="base" latinLnBrk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4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key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설치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apt-key adv --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keyserver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hkp://ha.pool.sks-keyservers.net:80 --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recv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-key 421C365BD9FF1F717815A3895523BAEEB01FA116</a:t>
                      </a: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7.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상세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로직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909273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PIX002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Ubuntu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mate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2019. 11. 13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2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Pixhawk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연동을 위한 초기설정으로 </a:t>
                      </a:r>
                      <a:r>
                        <a:rPr lang="en-US" altLang="ko-KR" sz="1200" dirty="0"/>
                        <a:t>OS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Ubuntu mate </a:t>
                      </a:r>
                      <a:r>
                        <a:rPr lang="ko-KR" altLang="en-US" sz="1200" dirty="0"/>
                        <a:t>버전으로 설치 한 후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와의 연동을 위한 </a:t>
                      </a:r>
                      <a:r>
                        <a:rPr lang="en-US" altLang="ko-KR" sz="1200" dirty="0"/>
                        <a:t>ROS</a:t>
                      </a:r>
                      <a:r>
                        <a:rPr lang="ko-KR" altLang="en-US" sz="1200" dirty="0"/>
                        <a:t>를 설치한다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임상균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03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498978"/>
              </p:ext>
            </p:extLst>
          </p:nvPr>
        </p:nvGraphicFramePr>
        <p:xfrm>
          <a:off x="168879" y="2276872"/>
          <a:ext cx="8848773" cy="4065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8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>
                          <a:solidFill>
                            <a:srgbClr val="3B5AA8"/>
                          </a:solidFill>
                          <a:latin typeface="+mn-lt"/>
                        </a:rPr>
                        <a:t>상세 </a:t>
                      </a:r>
                      <a:r>
                        <a:rPr lang="ko-KR" altLang="en-US" sz="900" b="1" dirty="0" err="1">
                          <a:solidFill>
                            <a:srgbClr val="3B5AA8"/>
                          </a:solidFill>
                          <a:latin typeface="+mn-lt"/>
                        </a:rPr>
                        <a:t>로직</a:t>
                      </a:r>
                      <a:endParaRPr lang="ko-KR" altLang="en-US" sz="900" b="1" dirty="0">
                        <a:solidFill>
                          <a:srgbClr val="3B5AA8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7571"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5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ROS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설치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apt-get install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ros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-melodic-desktop-full</a:t>
                      </a:r>
                    </a:p>
                    <a:p>
                      <a:pPr marL="0" indent="0" fontAlgn="base" latinLnBrk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(15.10, 16.04 </a:t>
                      </a:r>
                      <a:r>
                        <a:rPr lang="ko-KR" altLang="en-US" sz="11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1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melodic </a:t>
                      </a:r>
                      <a:r>
                        <a:rPr lang="ko-KR" altLang="en-US" sz="11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아닌 </a:t>
                      </a:r>
                      <a:r>
                        <a:rPr lang="en-US" altLang="ko-KR" sz="11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kinetic </a:t>
                      </a:r>
                      <a:r>
                        <a:rPr lang="ko-KR" altLang="en-US" sz="11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버전을 설치</a:t>
                      </a:r>
                      <a:r>
                        <a:rPr lang="en-US" altLang="ko-KR" sz="1100" b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설치 완료 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#apt-cache search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ros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-melodic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명령어를 통해 패키지 설치를 확인한다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6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ROS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초기화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rosdep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init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rosdep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update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7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환경 설정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echo “source /opt/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ros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/melodic/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setup.bash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” &gt;&gt; ~/.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bashrc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8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패키치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설치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apt-get install python-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rosinstall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python-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rosinstall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-generator python-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wstool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build-essential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7.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상세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로직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89382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PIX002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Ubuntu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mate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2019. 08. 05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2/3</a:t>
                      </a:r>
                      <a:endParaRPr lang="ko-KR" altLang="en-US" sz="12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Pixhawk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연동을 위한 초기설정으로 </a:t>
                      </a:r>
                      <a:r>
                        <a:rPr lang="en-US" altLang="ko-KR" sz="1200" dirty="0"/>
                        <a:t>OS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Ubuntu mate </a:t>
                      </a:r>
                      <a:r>
                        <a:rPr lang="ko-KR" altLang="en-US" sz="1200" dirty="0"/>
                        <a:t>버전으로 설치 한 후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와의 연동을 위한 </a:t>
                      </a:r>
                      <a:r>
                        <a:rPr lang="en-US" altLang="ko-KR" sz="1200" dirty="0"/>
                        <a:t>ROS</a:t>
                      </a:r>
                      <a:r>
                        <a:rPr lang="ko-KR" altLang="en-US" sz="1200" dirty="0"/>
                        <a:t>를 설치한다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임상균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52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095558"/>
              </p:ext>
            </p:extLst>
          </p:nvPr>
        </p:nvGraphicFramePr>
        <p:xfrm>
          <a:off x="168879" y="2276872"/>
          <a:ext cx="8848773" cy="403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8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>
                          <a:solidFill>
                            <a:srgbClr val="3B5AA8"/>
                          </a:solidFill>
                          <a:latin typeface="+mn-lt"/>
                        </a:rPr>
                        <a:t>상세 </a:t>
                      </a:r>
                      <a:r>
                        <a:rPr lang="ko-KR" altLang="en-US" sz="900" b="1" dirty="0" err="1">
                          <a:solidFill>
                            <a:srgbClr val="3B5AA8"/>
                          </a:solidFill>
                          <a:latin typeface="+mn-lt"/>
                        </a:rPr>
                        <a:t>로직</a:t>
                      </a:r>
                      <a:endParaRPr lang="ko-KR" altLang="en-US" sz="900" b="1" dirty="0">
                        <a:solidFill>
                          <a:srgbClr val="3B5AA8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7571">
                <a:tc>
                  <a:txBody>
                    <a:bodyPr/>
                    <a:lstStyle/>
                    <a:p>
                      <a:pPr fontAlgn="base" latinLnBrk="0">
                        <a:lnSpc>
                          <a:spcPct val="150000"/>
                        </a:lnSpc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9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WorkSpace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생성 후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Catkin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생성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mkdir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–p ~/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catkin_ws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src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cd ~/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catkin_ws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src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catkin_init_workspace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cd ~/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catkin_ws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pPr marL="228600" indent="-228600" fontAlgn="base" latinLnBrk="0">
                        <a:lnSpc>
                          <a:spcPct val="150000"/>
                        </a:lnSpc>
                        <a:buAutoNum type="arabicParenR"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catkin_make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fontAlgn="base" latinLnBrk="0">
                        <a:lnSpc>
                          <a:spcPct val="150000"/>
                        </a:lnSpc>
                        <a:buNone/>
                      </a:pPr>
                      <a:endParaRPr lang="en-US" altLang="ko-KR" sz="1050" b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7.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상세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로직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28894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PIX002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Ubuntu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mate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2019. 11. 13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3/3</a:t>
                      </a:r>
                      <a:endParaRPr lang="ko-KR" altLang="en-US" sz="12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Pixhawk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ko-KR" altLang="en-US" sz="1200" dirty="0" err="1"/>
                        <a:t>라즈베리파이</a:t>
                      </a:r>
                      <a:r>
                        <a:rPr lang="ko-KR" altLang="en-US" sz="1200" dirty="0"/>
                        <a:t> 연동을 위한 초기설정으로 </a:t>
                      </a:r>
                      <a:r>
                        <a:rPr lang="en-US" altLang="ko-KR" sz="1200" dirty="0"/>
                        <a:t>OS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Ubuntu mate </a:t>
                      </a:r>
                      <a:r>
                        <a:rPr lang="ko-KR" altLang="en-US" sz="1200" dirty="0"/>
                        <a:t>버전으로 설치 한 후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와의 연동을 위한 </a:t>
                      </a:r>
                      <a:r>
                        <a:rPr lang="en-US" altLang="ko-KR" sz="1200" dirty="0"/>
                        <a:t>ROS</a:t>
                      </a:r>
                      <a:r>
                        <a:rPr lang="ko-KR" altLang="en-US" sz="1200" dirty="0"/>
                        <a:t>를 설치한다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임상균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2BBD4D9-0FDE-4CAA-BAFA-C6E09A18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6" y="4071547"/>
            <a:ext cx="3389362" cy="21420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BF6FC2-16EB-4A93-BE98-D006463B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5" y="4071547"/>
            <a:ext cx="3852655" cy="21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70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071173"/>
              </p:ext>
            </p:extLst>
          </p:nvPr>
        </p:nvGraphicFramePr>
        <p:xfrm>
          <a:off x="168879" y="2234338"/>
          <a:ext cx="8848773" cy="4084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>
                          <a:solidFill>
                            <a:srgbClr val="3B5AA8"/>
                          </a:solidFill>
                          <a:latin typeface="+mn-lt"/>
                        </a:rPr>
                        <a:t>상세 </a:t>
                      </a:r>
                      <a:r>
                        <a:rPr lang="ko-KR" altLang="en-US" sz="900" b="1" dirty="0" err="1">
                          <a:solidFill>
                            <a:srgbClr val="3B5AA8"/>
                          </a:solidFill>
                          <a:latin typeface="+mn-lt"/>
                        </a:rPr>
                        <a:t>로직</a:t>
                      </a:r>
                      <a:endParaRPr lang="ko-KR" altLang="en-US" sz="900" b="1" dirty="0">
                        <a:solidFill>
                          <a:srgbClr val="3B5AA8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fontAlgn="base" latinLnBrk="0"/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1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라즈베리파이에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Mavros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설치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sudo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apt-get install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ros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-melodic-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mavros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ros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-melodic-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mavros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-extra</a:t>
                      </a: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2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Offboard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컨트롤을 위한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modudculab_ros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설치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sudo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apt-get install python-catkin-tools</a:t>
                      </a: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cd  ~/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catkin_ws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src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git clone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https://github.com/Jaeyoung-Lim/modudculab_ros.git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cd ~/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catkin_ws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catkin build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modudculab_ros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이후 오류가 나면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vi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catkin_ws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src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modudculab_ros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src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/pub_setpoints_traj.cpp</a:t>
                      </a: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이용하여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success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검색한 후 이를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mode_sent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변경한다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7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상세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로직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6019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PIX003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Mavros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2019. 11. 13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2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Mavros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Offboard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간 통신을 돕는 유틸리티로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라즈베리파이와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ko-KR" altLang="en-US" sz="1200" dirty="0"/>
                        <a:t>를 연동하기 위해 설치한다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임상균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B004891-2ECE-4B70-AD2F-9829F9F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6" y="4487140"/>
            <a:ext cx="3591694" cy="16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95996"/>
              </p:ext>
            </p:extLst>
          </p:nvPr>
        </p:nvGraphicFramePr>
        <p:xfrm>
          <a:off x="168879" y="2234338"/>
          <a:ext cx="8848773" cy="4084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>
                          <a:solidFill>
                            <a:srgbClr val="3B5AA8"/>
                          </a:solidFill>
                          <a:latin typeface="+mn-lt"/>
                        </a:rPr>
                        <a:t>상세 </a:t>
                      </a:r>
                      <a:r>
                        <a:rPr lang="ko-KR" altLang="en-US" sz="900" b="1" dirty="0" err="1">
                          <a:solidFill>
                            <a:srgbClr val="3B5AA8"/>
                          </a:solidFill>
                          <a:latin typeface="+mn-lt"/>
                        </a:rPr>
                        <a:t>로직</a:t>
                      </a:r>
                      <a:endParaRPr lang="ko-KR" altLang="en-US" sz="900" b="1" dirty="0">
                        <a:solidFill>
                          <a:srgbClr val="3B5AA8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3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라즈베리파이와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픽스호크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연결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USB to TTL Converter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이용하여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Pixhawk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와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라즈베리파이를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연결한다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Pixhawk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와 연결 후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Mavros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 이용하여 연결 테스트</a:t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Shell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#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roscore</a:t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Shell : #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roslaunch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modudculab_ros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ctrl_traj_test.launch</a:t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roslaunch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실행 후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Pixhawk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부저에서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알람이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울릴경우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연결 성공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! File not readable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오류 발생시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sudo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geographiclib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-get-geoids egm96-5</a:t>
                      </a: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8.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상세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로직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68348"/>
              </p:ext>
            </p:extLst>
          </p:nvPr>
        </p:nvGraphicFramePr>
        <p:xfrm>
          <a:off x="168879" y="1276244"/>
          <a:ext cx="8865668" cy="886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3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PIX003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Mavros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2019. 11. 13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2/3</a:t>
                      </a:r>
                      <a:endParaRPr lang="ko-KR" altLang="en-US" sz="12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Mavros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Offboard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간 통신을 돕는 유틸리티로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라즈베리파이와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ko-KR" altLang="en-US" sz="1200" dirty="0"/>
                        <a:t>를 연동하기 위해 설치한다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임상균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FE298F9-A1D6-44F0-B798-DA67BDEC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93" y="3011711"/>
            <a:ext cx="3685605" cy="16582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25DA75-EC8C-4D05-B4CB-3CC1A74F2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1" y="2976446"/>
            <a:ext cx="1199174" cy="14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08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42035"/>
              </p:ext>
            </p:extLst>
          </p:nvPr>
        </p:nvGraphicFramePr>
        <p:xfrm>
          <a:off x="168879" y="2234338"/>
          <a:ext cx="8848773" cy="4084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>
                          <a:solidFill>
                            <a:srgbClr val="3B5AA8"/>
                          </a:solidFill>
                          <a:latin typeface="+mn-lt"/>
                        </a:rPr>
                        <a:t>상세 </a:t>
                      </a:r>
                      <a:r>
                        <a:rPr lang="ko-KR" altLang="en-US" sz="900" b="1" dirty="0" err="1">
                          <a:solidFill>
                            <a:srgbClr val="3B5AA8"/>
                          </a:solidFill>
                          <a:latin typeface="+mn-lt"/>
                        </a:rPr>
                        <a:t>로직</a:t>
                      </a:r>
                      <a:endParaRPr lang="ko-KR" altLang="en-US" sz="900" b="1" dirty="0">
                        <a:solidFill>
                          <a:srgbClr val="3B5AA8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4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Qground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baudrate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1) Setting – Parameters – System – SYS_COMPANION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CompanionLink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(921600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baudrate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8N1)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설정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#5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RPi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라즈베리파이에서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픽스호크와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연결되어 있는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USB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포트를 확인</a:t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#ls –al /dev/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ttyUSB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sudo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chmod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666 /dev/ttyUSB0 (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pixhawk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ttyUSB0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이라는 가정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첫번째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Shell : #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roscore</a:t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두번째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Shell : #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rosrun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mavros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mavros_node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_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fcu_url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:="/dev/ttyUSB0:921600"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7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상세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로직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60184"/>
              </p:ext>
            </p:extLst>
          </p:nvPr>
        </p:nvGraphicFramePr>
        <p:xfrm>
          <a:off x="168879" y="1283908"/>
          <a:ext cx="8865668" cy="878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PIX003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Mavros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2019. 11. 13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3/3</a:t>
                      </a:r>
                      <a:endParaRPr lang="ko-KR" altLang="en-US" sz="12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Mavros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Offboard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간 통신을 돕는 유틸리티로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라즈베리파이와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Pixhawk</a:t>
                      </a:r>
                      <a:r>
                        <a:rPr lang="ko-KR" altLang="en-US" sz="1200" dirty="0"/>
                        <a:t>를 연동하기 위해 설치한다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임상균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F26F5D1-B202-4FE6-94DD-2BD40328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24756"/>
            <a:ext cx="3222299" cy="20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3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491880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01399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 차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13" name="막힌 원호 12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624" y="1302142"/>
            <a:ext cx="7128792" cy="4997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b="1" dirty="0"/>
              <a:t>1. </a:t>
            </a:r>
            <a:r>
              <a:rPr lang="ko-KR" altLang="ko-KR" sz="2700" b="1" dirty="0"/>
              <a:t>시스템 구성도</a:t>
            </a:r>
            <a:endParaRPr lang="ko-KR" altLang="ko-KR" sz="2700" dirty="0"/>
          </a:p>
          <a:p>
            <a:pPr>
              <a:lnSpc>
                <a:spcPct val="150000"/>
              </a:lnSpc>
            </a:pPr>
            <a:r>
              <a:rPr lang="en-US" altLang="ko-KR" sz="2700" b="1" dirty="0"/>
              <a:t>2. </a:t>
            </a:r>
            <a:r>
              <a:rPr lang="ko-KR" altLang="ko-KR" sz="2700" b="1" dirty="0"/>
              <a:t>시스템 흐름도</a:t>
            </a:r>
            <a:endParaRPr lang="ko-KR" altLang="ko-KR" sz="2700" dirty="0"/>
          </a:p>
          <a:p>
            <a:pPr>
              <a:lnSpc>
                <a:spcPct val="150000"/>
              </a:lnSpc>
            </a:pPr>
            <a:r>
              <a:rPr lang="en-US" altLang="ko-KR" sz="2700" b="1" dirty="0"/>
              <a:t>3. </a:t>
            </a:r>
            <a:r>
              <a:rPr lang="ko-KR" altLang="ko-KR" sz="2700" b="1" dirty="0"/>
              <a:t>프로그램</a:t>
            </a:r>
            <a:r>
              <a:rPr lang="en-US" altLang="ko-KR" sz="2700" b="1" dirty="0"/>
              <a:t>(</a:t>
            </a:r>
            <a:r>
              <a:rPr lang="ko-KR" altLang="ko-KR" sz="2700" b="1" dirty="0"/>
              <a:t>기능</a:t>
            </a:r>
            <a:r>
              <a:rPr lang="en-US" altLang="ko-KR" sz="2700" b="1" dirty="0"/>
              <a:t>) </a:t>
            </a:r>
            <a:r>
              <a:rPr lang="ko-KR" altLang="ko-KR" sz="2700" b="1" dirty="0"/>
              <a:t>목록</a:t>
            </a:r>
            <a:endParaRPr lang="ko-KR" altLang="ko-KR" sz="2700" dirty="0"/>
          </a:p>
          <a:p>
            <a:pPr>
              <a:lnSpc>
                <a:spcPct val="150000"/>
              </a:lnSpc>
            </a:pPr>
            <a:r>
              <a:rPr lang="en-US" altLang="ko-KR" sz="2700" b="1" dirty="0"/>
              <a:t>4. </a:t>
            </a:r>
            <a:r>
              <a:rPr lang="ko-KR" altLang="ko-KR" sz="2700" b="1" dirty="0"/>
              <a:t>기능 흐름도</a:t>
            </a:r>
            <a:endParaRPr lang="ko-KR" altLang="ko-KR" sz="2700" dirty="0"/>
          </a:p>
          <a:p>
            <a:pPr>
              <a:lnSpc>
                <a:spcPct val="150000"/>
              </a:lnSpc>
            </a:pPr>
            <a:r>
              <a:rPr lang="en-US" altLang="ko-KR" sz="2700" b="1" dirty="0"/>
              <a:t>5. </a:t>
            </a:r>
            <a:r>
              <a:rPr lang="ko-KR" altLang="ko-KR" sz="2700" b="1" dirty="0"/>
              <a:t>모듈 설계서</a:t>
            </a:r>
            <a:r>
              <a:rPr lang="en-US" altLang="ko-KR" sz="2700" b="1" dirty="0"/>
              <a:t>(HW)</a:t>
            </a:r>
            <a:endParaRPr lang="ko-KR" altLang="ko-KR" sz="2700" dirty="0"/>
          </a:p>
          <a:p>
            <a:pPr>
              <a:lnSpc>
                <a:spcPct val="150000"/>
              </a:lnSpc>
            </a:pPr>
            <a:r>
              <a:rPr lang="en-US" altLang="ko-KR" sz="2700" b="1" dirty="0"/>
              <a:t>6. </a:t>
            </a:r>
            <a:r>
              <a:rPr lang="ko-KR" altLang="ko-KR" sz="2700" b="1" dirty="0"/>
              <a:t>테이블 설계서</a:t>
            </a:r>
            <a:r>
              <a:rPr lang="en-US" altLang="ko-KR" sz="2700" b="1" dirty="0"/>
              <a:t>(</a:t>
            </a:r>
            <a:r>
              <a:rPr lang="ko-KR" altLang="ko-KR" sz="2700" b="1" dirty="0"/>
              <a:t>웹</a:t>
            </a:r>
            <a:r>
              <a:rPr lang="en-US" altLang="ko-KR" sz="2700" b="1" dirty="0"/>
              <a:t>/</a:t>
            </a:r>
            <a:r>
              <a:rPr lang="ko-KR" altLang="ko-KR" sz="2700" b="1" dirty="0"/>
              <a:t>모바일</a:t>
            </a:r>
            <a:r>
              <a:rPr lang="en-US" altLang="ko-KR" sz="2700" b="1" dirty="0"/>
              <a:t>)</a:t>
            </a:r>
            <a:endParaRPr lang="ko-KR" altLang="ko-KR" sz="2700" dirty="0"/>
          </a:p>
          <a:p>
            <a:pPr>
              <a:lnSpc>
                <a:spcPct val="150000"/>
              </a:lnSpc>
            </a:pPr>
            <a:r>
              <a:rPr lang="en-US" altLang="ko-KR" sz="2700" b="1" dirty="0"/>
              <a:t>7. </a:t>
            </a:r>
            <a:r>
              <a:rPr lang="ko-KR" altLang="ko-KR" sz="2700" b="1" dirty="0"/>
              <a:t>프로그램 상세 로직</a:t>
            </a:r>
            <a:endParaRPr lang="ko-KR" altLang="ko-KR" sz="2700" dirty="0"/>
          </a:p>
          <a:p>
            <a:pPr>
              <a:lnSpc>
                <a:spcPct val="150000"/>
              </a:lnSpc>
            </a:pPr>
            <a:r>
              <a:rPr lang="en-US" altLang="ko-KR" sz="2700" b="1" dirty="0"/>
              <a:t>8. </a:t>
            </a:r>
            <a:r>
              <a:rPr lang="ko-KR" altLang="ko-KR" sz="2700" b="1" dirty="0"/>
              <a:t>개발 환경</a:t>
            </a:r>
            <a:r>
              <a:rPr lang="en-US" altLang="ko-KR" sz="2700" b="1" dirty="0"/>
              <a:t> (</a:t>
            </a:r>
            <a:r>
              <a:rPr lang="ko-KR" altLang="ko-KR" sz="2700" b="1" dirty="0"/>
              <a:t>언어</a:t>
            </a:r>
            <a:r>
              <a:rPr lang="en-US" altLang="ko-KR" sz="2700" b="1" dirty="0"/>
              <a:t>, Tool, </a:t>
            </a:r>
            <a:r>
              <a:rPr lang="ko-KR" altLang="ko-KR" sz="2700" b="1" dirty="0"/>
              <a:t>사용 시스템 등</a:t>
            </a:r>
            <a:r>
              <a:rPr lang="en-US" altLang="ko-KR" sz="2700" b="1" dirty="0"/>
              <a:t>)</a:t>
            </a:r>
            <a:endParaRPr lang="ko-KR" altLang="ko-KR" sz="27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F5D1182-90FA-45C8-B9A9-4AB205B0AA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99" y="3811284"/>
            <a:ext cx="2747973" cy="1948586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64437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919588"/>
              </p:ext>
            </p:extLst>
          </p:nvPr>
        </p:nvGraphicFramePr>
        <p:xfrm>
          <a:off x="168879" y="2234338"/>
          <a:ext cx="8848773" cy="4084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>
                          <a:solidFill>
                            <a:srgbClr val="3B5AA8"/>
                          </a:solidFill>
                          <a:latin typeface="+mn-lt"/>
                        </a:rPr>
                        <a:t>상세 </a:t>
                      </a:r>
                      <a:r>
                        <a:rPr lang="ko-KR" altLang="en-US" sz="900" b="1" dirty="0" err="1">
                          <a:solidFill>
                            <a:srgbClr val="3B5AA8"/>
                          </a:solidFill>
                          <a:latin typeface="+mn-lt"/>
                        </a:rPr>
                        <a:t>로직</a:t>
                      </a:r>
                      <a:endParaRPr lang="ko-KR" altLang="en-US" sz="900" b="1" dirty="0">
                        <a:solidFill>
                          <a:srgbClr val="3B5AA8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1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라즈베리파이에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미세먼지 센서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USB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USB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 후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ttyUSB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몇번으로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연결되는가를 확인한다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ls –al /dev/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ttyUSB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* (0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픽스호크일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경우 보통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번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2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미세먼지 센서 구동 테스트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source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출처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100" dirty="0">
                          <a:hlinkClick r:id="rId2"/>
                        </a:rPr>
                        <a:t>https://github.com/zefanja/aqi</a:t>
                      </a:r>
                      <a:endParaRPr lang="en-US" altLang="ko-KR" sz="1100" dirty="0"/>
                    </a:p>
                    <a:p>
                      <a:pPr marL="228600" indent="-228600" fontAlgn="base" latinLnBrk="0">
                        <a:buAutoNum type="arabicParenR"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python [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다운로드한 경로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]/python/aqi.py</a:t>
                      </a:r>
                      <a:b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PM 2.5 : xx   PM 10 : xx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출력 될 경우 구동 테스트 성공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228600" indent="-228600" fontAlgn="base" latinLnBrk="0">
                        <a:buAutoNum type="arabicParenR"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 3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AWS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 데이터베이스와 연동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7.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상세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로직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956931"/>
              </p:ext>
            </p:extLst>
          </p:nvPr>
        </p:nvGraphicFramePr>
        <p:xfrm>
          <a:off x="168879" y="1276244"/>
          <a:ext cx="8865668" cy="886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39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PIX004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NOVA PM sensor(SDS011)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2019. 11. 13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  <a:endParaRPr lang="ko-KR" altLang="en-US" sz="12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NOVA PM sensor(SDS011)</a:t>
                      </a:r>
                      <a:r>
                        <a:rPr lang="ko-KR" altLang="en-US" sz="1200" dirty="0"/>
                        <a:t>은 미세먼지를 측정하는 센서로 </a:t>
                      </a:r>
                      <a:r>
                        <a:rPr lang="en-US" altLang="ko-KR" sz="1200" dirty="0"/>
                        <a:t>Offboard </a:t>
                      </a:r>
                      <a:r>
                        <a:rPr lang="ko-KR" altLang="en-US" sz="1200" dirty="0"/>
                        <a:t>와 연결하여 전원을 공급받으며 </a:t>
                      </a:r>
                      <a:r>
                        <a:rPr lang="en-US" altLang="ko-KR" sz="1200" dirty="0"/>
                        <a:t>python </a:t>
                      </a:r>
                      <a:r>
                        <a:rPr lang="ko-KR" altLang="en-US" sz="1200" dirty="0"/>
                        <a:t>코드를 이용하여 작동한다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임상균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DD05752-845B-4094-8E01-5581D800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01" y="2636912"/>
            <a:ext cx="1442131" cy="2633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D12D9-FB18-415F-8E9D-09D904CCB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58" y="4437112"/>
            <a:ext cx="2644436" cy="20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78823"/>
              </p:ext>
            </p:extLst>
          </p:nvPr>
        </p:nvGraphicFramePr>
        <p:xfrm>
          <a:off x="168879" y="2234338"/>
          <a:ext cx="8848773" cy="40840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>
                          <a:solidFill>
                            <a:srgbClr val="3B5AA8"/>
                          </a:solidFill>
                          <a:latin typeface="+mn-lt"/>
                        </a:rPr>
                        <a:t>상세 </a:t>
                      </a:r>
                      <a:r>
                        <a:rPr lang="ko-KR" altLang="en-US" sz="900" b="1" dirty="0" err="1">
                          <a:solidFill>
                            <a:srgbClr val="3B5AA8"/>
                          </a:solidFill>
                          <a:latin typeface="+mn-lt"/>
                        </a:rPr>
                        <a:t>로직</a:t>
                      </a:r>
                      <a:endParaRPr lang="ko-KR" altLang="en-US" sz="900" b="1" dirty="0">
                        <a:solidFill>
                          <a:srgbClr val="3B5AA8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marL="0" indent="0" fontAlgn="base" latinLnBrk="0">
                        <a:buNone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fontAlgn="base" latinLnBrk="0">
                        <a:buNone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소스코드 링크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100" dirty="0">
                          <a:hlinkClick r:id="rId2"/>
                        </a:rPr>
                        <a:t>https://github.com/dongseoki/skydust/blob/master/finedust_ver2/src/main/webapp/finedust2.jsp</a:t>
                      </a:r>
                      <a:endParaRPr lang="en-US" altLang="ko-KR" sz="1100" dirty="0"/>
                    </a:p>
                    <a:p>
                      <a:pPr marL="0" indent="0" fontAlgn="base" latinLnBrk="0">
                        <a:buNone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소스가 길어 링크로 담았습니다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7.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상세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로직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337468"/>
              </p:ext>
            </p:extLst>
          </p:nvPr>
        </p:nvGraphicFramePr>
        <p:xfrm>
          <a:off x="168879" y="1284035"/>
          <a:ext cx="8865668" cy="878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1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PIX005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Google Chart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2019. 11. 13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2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  <a:endParaRPr lang="ko-KR" altLang="en-US" sz="12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구글 차트를 이용하여 미세먼지 수집데이터 통계를 출력한다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임상균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B53DDAE-1CFB-4DC1-80E4-AD4F6F5C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07398"/>
            <a:ext cx="4859878" cy="29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7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8.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935351"/>
              </p:ext>
            </p:extLst>
          </p:nvPr>
        </p:nvGraphicFramePr>
        <p:xfrm>
          <a:off x="107504" y="1268759"/>
          <a:ext cx="8585614" cy="5328589"/>
        </p:xfrm>
        <a:graphic>
          <a:graphicData uri="http://schemas.openxmlformats.org/drawingml/2006/table">
            <a:tbl>
              <a:tblPr/>
              <a:tblGrid>
                <a:gridCol w="992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41">
                  <a:extLst>
                    <a:ext uri="{9D8B030D-6E8A-4147-A177-3AD203B41FA5}">
                      <a16:colId xmlns:a16="http://schemas.microsoft.com/office/drawing/2014/main" val="107205489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7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94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94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OS</a:t>
                      </a:r>
                      <a:endParaRPr lang="ko-KR" altLang="en-US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Ubuntu mate</a:t>
                      </a:r>
                      <a:endParaRPr lang="ko-KR" altLang="en-US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Ubuntu mate (raspberry Pi Model B) 32bit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364957"/>
                  </a:ext>
                </a:extLst>
              </a:tr>
              <a:tr h="62939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개발언어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python, MySQL, JavaScript</a:t>
                      </a:r>
                      <a:endParaRPr lang="ko-KR" altLang="en-US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- raspberry Pi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코드를 이용</a:t>
                      </a:r>
                      <a:endParaRPr lang="en-US" altLang="ko-KR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- AWS EC2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에서 데이터베이스 구축을 위해 </a:t>
                      </a: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MySQL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이용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75825"/>
                  </a:ext>
                </a:extLst>
              </a:tr>
              <a:tr h="62939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개발도구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pycharm</a:t>
                      </a:r>
                      <a:b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QgroundControl</a:t>
                      </a:r>
                      <a:endParaRPr lang="ko-KR" altLang="en-US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raspberry Pi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코드를 다루기 위한 개발도구로 사용</a:t>
                      </a:r>
                      <a:endParaRPr lang="en-US" altLang="ko-KR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Pixhawk</a:t>
                      </a: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설정 및 제어를 위해 </a:t>
                      </a:r>
                      <a:r>
                        <a:rPr lang="en-US" altLang="ko-KR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QgroundControl</a:t>
                      </a: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유틸리티 사용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816423"/>
                  </a:ext>
                </a:extLst>
              </a:tr>
              <a:tr h="62939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MySQL, JavaScript</a:t>
                      </a:r>
                      <a:endParaRPr lang="ko-KR" altLang="en-US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구축</a:t>
                      </a:r>
                      <a:endParaRPr lang="en-US" altLang="ko-KR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JavaScript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기반의 웹서버를 이용하여 데이터 출력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83917"/>
                  </a:ext>
                </a:extLst>
              </a:tr>
              <a:tr h="121629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HW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드론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DJI F450</a:t>
                      </a:r>
                      <a:b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Pixhawk</a:t>
                      </a: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2.4.8</a:t>
                      </a:r>
                      <a:b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Raspberry Pi Model B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드론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프레임을 </a:t>
                      </a:r>
                      <a:r>
                        <a:rPr lang="en-US" altLang="ko-KR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Pixhawk</a:t>
                      </a: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를 이용하여 제어</a:t>
                      </a:r>
                      <a:endParaRPr lang="en-US" altLang="ko-KR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조종기</a:t>
                      </a: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(Controller)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를 이용하지 않고 명령어로 </a:t>
                      </a:r>
                      <a:r>
                        <a:rPr lang="ko-KR" altLang="en-US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드론을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제어하기 위해</a:t>
                      </a:r>
                      <a:b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이용</a:t>
                      </a:r>
                      <a:endParaRPr lang="en-US" altLang="ko-KR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676795"/>
                  </a:ext>
                </a:extLst>
              </a:tr>
              <a:tr h="121629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센서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Nova PM sensor</a:t>
                      </a:r>
                    </a:p>
                    <a:p>
                      <a:pPr marL="171450" marR="0" indent="-1714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GPS sensor</a:t>
                      </a:r>
                    </a:p>
                    <a:p>
                      <a:pPr marL="171450" marR="0" indent="-1714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Wi-Fi Module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미세먼지 센서를 이용하여 미세먼지 측정</a:t>
                      </a:r>
                      <a:endParaRPr lang="en-US" altLang="ko-KR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GPS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센서를 이용하여 자율주행</a:t>
                      </a:r>
                      <a:endParaRPr lang="en-US" altLang="ko-KR" sz="120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WI-FI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모듈을 이용하여 자체적으로 부족한 </a:t>
                      </a:r>
                      <a:r>
                        <a:rPr lang="ko-KR" altLang="en-US" sz="1200" b="0" kern="0" spc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라즈베리파이의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 와이파이 기능 증폭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390876"/>
                  </a:ext>
                </a:extLst>
              </a:tr>
              <a:tr h="33594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b="0" kern="0" spc="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Apache Tomcat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0" kern="0" spc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웹 서버를 이용하여 외부에서 데이터 확인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877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139952" y="267172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131840" y="2532154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AAD7-B3C1-4CB1-940D-06B5CC75251A}"/>
              </a:ext>
            </a:extLst>
          </p:cNvPr>
          <p:cNvSpPr txBox="1"/>
          <p:nvPr/>
        </p:nvSpPr>
        <p:spPr>
          <a:xfrm>
            <a:off x="6876256" y="5733257"/>
            <a:ext cx="17091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Britannic Bold" panose="020B0903060703020204" pitchFamily="34" charset="0"/>
              </a:rPr>
              <a:t>Sky Dust</a:t>
            </a:r>
            <a:endParaRPr lang="ko-KR" altLang="en-US" sz="3000" b="1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1.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시스템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그룹 65"/>
          <p:cNvGrpSpPr>
            <a:grpSpLocks/>
          </p:cNvGrpSpPr>
          <p:nvPr/>
        </p:nvGrpSpPr>
        <p:grpSpPr bwMode="auto">
          <a:xfrm>
            <a:off x="323528" y="5400675"/>
            <a:ext cx="8496944" cy="954088"/>
            <a:chOff x="182782" y="5400183"/>
            <a:chExt cx="9522746" cy="953986"/>
          </a:xfrm>
        </p:grpSpPr>
        <p:sp>
          <p:nvSpPr>
            <p:cNvPr id="60" name="모서리가 둥근 직사각형 199"/>
            <p:cNvSpPr/>
            <p:nvPr/>
          </p:nvSpPr>
          <p:spPr>
            <a:xfrm>
              <a:off x="1856656" y="5400185"/>
              <a:ext cx="7848872" cy="953984"/>
            </a:xfrm>
            <a:prstGeom prst="roundRect">
              <a:avLst>
                <a:gd name="adj" fmla="val 1606"/>
              </a:avLst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  <a:alpha val="85000"/>
                </a:sysClr>
              </a:solidFill>
              <a:prstDash val="solid"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361950" marR="0" lvl="1" indent="-180975" defTabSz="1330325" eaLnBrk="0" fontAlgn="auto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75000"/>
                <a:buFontTx/>
                <a:buBlip>
                  <a:blip r:embed="rId2"/>
                </a:buBlip>
                <a:tabLst>
                  <a:tab pos="1438275" algn="l"/>
                </a:tabLst>
                <a:defRPr/>
              </a:pPr>
              <a:r>
                <a:rPr kumimoji="0" lang="en-US" altLang="ko-KR" sz="1200" b="0" i="0" u="none" strike="noStrike" kern="0" cap="none" spc="-11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 </a:t>
              </a:r>
              <a:r>
                <a:rPr lang="en-US" altLang="ko-KR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ROS</a:t>
              </a:r>
              <a:r>
                <a:rPr lang="ko-KR" altLang="en-US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를 이용한 </a:t>
              </a:r>
              <a:r>
                <a:rPr lang="ko-KR" altLang="en-US" sz="1200" kern="0" spc="-110" dirty="0" err="1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드론의</a:t>
              </a:r>
              <a:r>
                <a:rPr lang="ko-KR" altLang="en-US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 자율 비행 기술</a:t>
              </a:r>
              <a:r>
                <a:rPr lang="en-US" altLang="ko-KR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 </a:t>
              </a:r>
            </a:p>
            <a:p>
              <a:pPr marL="361950" marR="0" lvl="1" indent="-180975" defTabSz="1330325" eaLnBrk="0" fontAlgn="auto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75000"/>
                <a:buFontTx/>
                <a:buBlip>
                  <a:blip r:embed="rId2"/>
                </a:buBlip>
                <a:tabLst>
                  <a:tab pos="1438275" algn="l"/>
                </a:tabLst>
                <a:defRPr/>
              </a:pPr>
              <a:r>
                <a:rPr lang="en-US" altLang="ko-KR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 GPS, </a:t>
              </a:r>
              <a:r>
                <a:rPr lang="en-US" altLang="ko-KR" sz="1200" kern="0" spc="-110" dirty="0" err="1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Wifi</a:t>
              </a:r>
              <a:r>
                <a:rPr lang="en-US" altLang="ko-KR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 </a:t>
              </a:r>
              <a:r>
                <a:rPr lang="ko-KR" altLang="en-US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통신</a:t>
              </a:r>
              <a:r>
                <a:rPr lang="en-US" altLang="ko-KR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, </a:t>
              </a:r>
              <a:r>
                <a:rPr lang="ko-KR" altLang="en-US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미세먼지 측정 센서를 통한 데이터 설계 기술</a:t>
              </a:r>
              <a:endParaRPr lang="en-US" altLang="ko-KR" sz="1200" kern="0" spc="-110" dirty="0">
                <a:solidFill>
                  <a:prstClr val="black">
                    <a:lumMod val="85000"/>
                    <a:lumOff val="15000"/>
                  </a:prstClr>
                </a:solidFill>
                <a:sym typeface="Wingdings" pitchFamily="2" charset="2"/>
              </a:endParaRPr>
            </a:p>
            <a:p>
              <a:pPr marL="361950" marR="0" lvl="1" indent="-180975" defTabSz="1330325" eaLnBrk="0" fontAlgn="auto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75000"/>
                <a:buFontTx/>
                <a:buBlip>
                  <a:blip r:embed="rId2"/>
                </a:buBlip>
                <a:tabLst>
                  <a:tab pos="1438275" algn="l"/>
                </a:tabLst>
                <a:defRPr/>
              </a:pPr>
              <a:r>
                <a:rPr lang="ko-KR" altLang="en-US" sz="1200" kern="0" spc="-110" dirty="0">
                  <a:solidFill>
                    <a:prstClr val="black">
                      <a:lumMod val="85000"/>
                      <a:lumOff val="15000"/>
                    </a:prstClr>
                  </a:solidFill>
                  <a:sym typeface="Wingdings" pitchFamily="2" charset="2"/>
                </a:rPr>
                <a:t>클라우드 시스템으로의 데이터 전송 및 빅데이터 트렌드 기술</a:t>
              </a:r>
              <a:endParaRPr lang="en-US" altLang="ko-KR" sz="1200" kern="0" spc="-110" dirty="0">
                <a:solidFill>
                  <a:prstClr val="black">
                    <a:lumMod val="85000"/>
                    <a:lumOff val="15000"/>
                  </a:prstClr>
                </a:solidFill>
                <a:sym typeface="Wingdings" pitchFamily="2" charset="2"/>
              </a:endParaRPr>
            </a:p>
          </p:txBody>
        </p:sp>
        <p:sp>
          <p:nvSpPr>
            <p:cNvPr id="61" name="양쪽 모서리가 둥근 사각형 51"/>
            <p:cNvSpPr/>
            <p:nvPr/>
          </p:nvSpPr>
          <p:spPr>
            <a:xfrm rot="16200000">
              <a:off x="542727" y="5040238"/>
              <a:ext cx="953984" cy="1673874"/>
            </a:xfrm>
            <a:prstGeom prst="round2SameRect">
              <a:avLst>
                <a:gd name="adj1" fmla="val 8889"/>
                <a:gd name="adj2" fmla="val 0"/>
              </a:avLst>
            </a:prstGeom>
            <a:blipFill>
              <a:blip r:embed="rId3" cstate="print"/>
              <a:stretch>
                <a:fillRect/>
              </a:stretch>
            </a:blipFill>
            <a:ln w="6350" cap="flat" cmpd="sng" algn="ctr">
              <a:noFill/>
              <a:prstDash val="solid"/>
            </a:ln>
            <a:effectLst>
              <a:outerShdw blurRad="63500" dir="2700000" algn="tl" rotWithShape="0">
                <a:prstClr val="black">
                  <a:alpha val="6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6350"/>
            </a:sp3d>
          </p:spPr>
          <p:txBody>
            <a:bodyPr lIns="0" tIns="0" rIns="0" bIns="0" anchor="ctr">
              <a:sp3d contourW="19050">
                <a:bevelT w="1270"/>
                <a:contourClr>
                  <a:srgbClr val="174359"/>
                </a:contourClr>
              </a:sp3d>
            </a:bodyPr>
            <a:lstStyle/>
            <a:p>
              <a:pPr marL="0" marR="0" lvl="1" indent="-45720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140000"/>
                <a:buFontTx/>
                <a:buNone/>
                <a:tabLst>
                  <a:tab pos="5648325" algn="l"/>
                </a:tabLst>
                <a:defRPr/>
              </a:pPr>
              <a:endParaRPr kumimoji="0" lang="ko-KR" altLang="en-US" sz="1300" b="0" i="0" u="none" strike="noStrike" kern="0" cap="none" spc="-1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Monotype Sorts"/>
              </a:endParaRPr>
            </a:p>
          </p:txBody>
        </p:sp>
        <p:sp>
          <p:nvSpPr>
            <p:cNvPr id="62" name="양쪽 모서리가 둥근 사각형 51"/>
            <p:cNvSpPr/>
            <p:nvPr/>
          </p:nvSpPr>
          <p:spPr>
            <a:xfrm>
              <a:off x="632520" y="5774101"/>
              <a:ext cx="700005" cy="193899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>
              <a:outerShdw blurRad="63500" dir="2700000" algn="tl" rotWithShape="0">
                <a:prstClr val="black">
                  <a:alpha val="69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6350"/>
            </a:sp3d>
          </p:spPr>
          <p:txBody>
            <a:bodyPr lIns="0" tIns="0" rIns="0" bIns="0" anchor="ctr">
              <a:spAutoFit/>
              <a:sp3d contourW="19050">
                <a:bevelT w="1270"/>
                <a:contourClr>
                  <a:srgbClr val="174359"/>
                </a:contourClr>
              </a:sp3d>
            </a:bodyPr>
            <a:lstStyle/>
            <a:p>
              <a:pPr marL="0" marR="0" lvl="1" indent="-45720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14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en-US" altLang="ko-KR" sz="1400" b="0" i="0" u="none" strike="noStrike" kern="0" cap="none" spc="-11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Monotype Sorts"/>
                </a:rPr>
                <a:t>Key Point</a:t>
              </a:r>
              <a:endParaRPr kumimoji="0" lang="ko-KR" altLang="en-US" sz="1400" b="0" i="0" u="none" strike="noStrike" kern="0" cap="none" spc="-1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Monotype Sorts"/>
              </a:endParaRPr>
            </a:p>
          </p:txBody>
        </p:sp>
      </p:grpSp>
      <p:sp>
        <p:nvSpPr>
          <p:cNvPr id="75" name="AutoShape 36"/>
          <p:cNvSpPr>
            <a:spLocks noChangeArrowheads="1"/>
          </p:cNvSpPr>
          <p:nvPr/>
        </p:nvSpPr>
        <p:spPr bwMode="auto">
          <a:xfrm>
            <a:off x="424356" y="1453348"/>
            <a:ext cx="6445535" cy="3790154"/>
          </a:xfrm>
          <a:prstGeom prst="roundRect">
            <a:avLst>
              <a:gd name="adj" fmla="val 3028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72000" tIns="0" rIns="72000" bIns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marL="157163" marR="0" lvl="1" indent="-157163" defTabSz="1330325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5000"/>
              <a:buFontTx/>
              <a:buBlip>
                <a:blip r:embed="rId2"/>
              </a:buBlip>
              <a:tabLst>
                <a:tab pos="1438275" algn="l"/>
              </a:tabLst>
              <a:defRPr/>
            </a:pPr>
            <a:endParaRPr kumimoji="0" lang="ko-KR" altLang="en-US" sz="1200" b="0" i="0" u="none" strike="noStrike" kern="0" cap="none" spc="-11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itchFamily="2" charset="2"/>
            </a:endParaRPr>
          </a:p>
        </p:txBody>
      </p:sp>
      <p:sp>
        <p:nvSpPr>
          <p:cNvPr id="76" name="AutoShape 99"/>
          <p:cNvSpPr>
            <a:spLocks noChangeArrowheads="1"/>
          </p:cNvSpPr>
          <p:nvPr/>
        </p:nvSpPr>
        <p:spPr bwMode="auto">
          <a:xfrm>
            <a:off x="539552" y="1495880"/>
            <a:ext cx="6336704" cy="459528"/>
          </a:xfrm>
          <a:prstGeom prst="roundRect">
            <a:avLst>
              <a:gd name="adj" fmla="val 0"/>
            </a:avLst>
          </a:prstGeom>
          <a:solidFill>
            <a:srgbClr val="519ED3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lvl="1" indent="-457200" algn="ctr" defTabSz="1330325" eaLnBrk="0" latinLnBrk="0" hangingPunct="0">
              <a:lnSpc>
                <a:spcPct val="90000"/>
              </a:lnSpc>
              <a:buClr>
                <a:sysClr val="windowText" lastClr="000000"/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400" b="1" kern="0" spc="-100" dirty="0" err="1">
                <a:solidFill>
                  <a:sysClr val="window" lastClr="FFFFFF"/>
                </a:solidFill>
                <a:ea typeface="현대하모니 M" pitchFamily="18" charset="-127"/>
                <a:sym typeface="Monotype Sorts" pitchFamily="2" charset="2"/>
              </a:rPr>
              <a:t>드론을</a:t>
            </a:r>
            <a:r>
              <a:rPr lang="ko-KR" altLang="en-US" sz="1400" b="1" kern="0" spc="-100" dirty="0">
                <a:solidFill>
                  <a:sysClr val="window" lastClr="FFFFFF"/>
                </a:solidFill>
                <a:ea typeface="현대하모니 M" pitchFamily="18" charset="-127"/>
                <a:sym typeface="Monotype Sorts" pitchFamily="2" charset="2"/>
              </a:rPr>
              <a:t> 활용한 미세먼지 빅데이터 예측분석</a:t>
            </a:r>
            <a:endParaRPr lang="en-US" altLang="ko-KR" sz="1400" b="1" kern="0" spc="-100" dirty="0">
              <a:solidFill>
                <a:sysClr val="window" lastClr="FFFFFF"/>
              </a:solidFill>
              <a:ea typeface="현대하모니 M" pitchFamily="18" charset="-127"/>
              <a:sym typeface="Monotype Sorts" pitchFamily="2" charset="2"/>
            </a:endParaRPr>
          </a:p>
        </p:txBody>
      </p:sp>
      <p:sp>
        <p:nvSpPr>
          <p:cNvPr id="78" name="AutoShape 14"/>
          <p:cNvSpPr>
            <a:spLocks noChangeArrowheads="1"/>
          </p:cNvSpPr>
          <p:nvPr/>
        </p:nvSpPr>
        <p:spPr bwMode="auto">
          <a:xfrm flipH="1">
            <a:off x="430722" y="2061171"/>
            <a:ext cx="6445534" cy="576262"/>
          </a:xfrm>
          <a:prstGeom prst="leftArrow">
            <a:avLst>
              <a:gd name="adj1" fmla="val 74188"/>
              <a:gd name="adj2" fmla="val 63228"/>
            </a:avLst>
          </a:prstGeom>
          <a:gradFill rotWithShape="1">
            <a:gsLst>
              <a:gs pos="100000">
                <a:sysClr val="window" lastClr="FFFFFF">
                  <a:lumMod val="95000"/>
                </a:sysClr>
              </a:gs>
              <a:gs pos="0">
                <a:srgbClr val="969696"/>
              </a:gs>
            </a:gsLst>
            <a:lin ang="0" scaled="1"/>
          </a:gradFill>
          <a:ln w="31750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-100" noProof="0" dirty="0">
                <a:solidFill>
                  <a:sysClr val="windowText" lastClr="000000"/>
                </a:solidFill>
                <a:ea typeface="맑은 고딕" pitchFamily="50" charset="-127"/>
              </a:rPr>
              <a:t>미세먼지 측정 서비스</a:t>
            </a:r>
            <a:endParaRPr kumimoji="0" lang="ko-KR" altLang="en-US" sz="1200" b="1" i="0" u="none" strike="noStrike" kern="0" cap="none" spc="-1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맑은 고딕" pitchFamily="50" charset="-127"/>
            </a:endParaRPr>
          </a:p>
        </p:txBody>
      </p:sp>
      <p:sp>
        <p:nvSpPr>
          <p:cNvPr id="79" name="Rectangle 97"/>
          <p:cNvSpPr/>
          <p:nvPr/>
        </p:nvSpPr>
        <p:spPr>
          <a:xfrm>
            <a:off x="539635" y="2709366"/>
            <a:ext cx="936625" cy="504825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508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기능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710440" y="2702914"/>
            <a:ext cx="5076138" cy="501414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드론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자율주행을 이용한 미세먼지 측정 시스템</a:t>
            </a:r>
          </a:p>
        </p:txBody>
      </p:sp>
      <p:sp>
        <p:nvSpPr>
          <p:cNvPr id="94" name="Rectangle 97"/>
          <p:cNvSpPr/>
          <p:nvPr/>
        </p:nvSpPr>
        <p:spPr>
          <a:xfrm>
            <a:off x="539551" y="4260235"/>
            <a:ext cx="936625" cy="801481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508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HW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5" name="Rectangle 97"/>
          <p:cNvSpPr/>
          <p:nvPr/>
        </p:nvSpPr>
        <p:spPr>
          <a:xfrm>
            <a:off x="539552" y="3308585"/>
            <a:ext cx="936625" cy="857256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508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SW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12662"/>
              </p:ext>
            </p:extLst>
          </p:nvPr>
        </p:nvGraphicFramePr>
        <p:xfrm>
          <a:off x="1698565" y="3310062"/>
          <a:ext cx="5076138" cy="8229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5076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개발 언어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– Python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개발 환경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(IDE) - </a:t>
                      </a:r>
                      <a:r>
                        <a:rPr lang="en-US" altLang="ko-KR" sz="1200" b="0" dirty="0" err="1">
                          <a:solidFill>
                            <a:schemeClr val="bg1"/>
                          </a:solidFill>
                        </a:rPr>
                        <a:t>Pycharm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OS – Window, Ubuntu-mate, </a:t>
                      </a:r>
                      <a:r>
                        <a:rPr lang="en-US" altLang="ko-KR" sz="12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ROS Melodic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629933"/>
              </p:ext>
            </p:extLst>
          </p:nvPr>
        </p:nvGraphicFramePr>
        <p:xfrm>
          <a:off x="1698565" y="4238756"/>
          <a:ext cx="5088013" cy="8229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5088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통신 </a:t>
                      </a:r>
                      <a:r>
                        <a:rPr lang="en-US" altLang="ko-KR" sz="1200" dirty="0"/>
                        <a:t>– USB </a:t>
                      </a:r>
                      <a:r>
                        <a:rPr lang="ko-KR" altLang="en-US" sz="1200" dirty="0"/>
                        <a:t>통신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wifi</a:t>
                      </a:r>
                      <a:r>
                        <a:rPr lang="ko-KR" altLang="en-US" sz="1200" dirty="0"/>
                        <a:t> 통신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센서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미세먼지 센서</a:t>
                      </a:r>
                      <a:r>
                        <a:rPr lang="en-US" altLang="ko-KR" sz="1200" dirty="0"/>
                        <a:t>, GPS </a:t>
                      </a:r>
                      <a:r>
                        <a:rPr lang="ko-KR" altLang="en-US" sz="1200" dirty="0"/>
                        <a:t>센서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디바이스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 err="1"/>
                        <a:t>라즈베리파이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픽스호크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0" name="그룹 95">
            <a:extLst>
              <a:ext uri="{FF2B5EF4-FFF2-40B4-BE49-F238E27FC236}">
                <a16:creationId xmlns:a16="http://schemas.microsoft.com/office/drawing/2014/main" id="{7702D479-9405-4CEE-B1E4-43E7F78B4FDA}"/>
              </a:ext>
            </a:extLst>
          </p:cNvPr>
          <p:cNvGrpSpPr>
            <a:grpSpLocks/>
          </p:cNvGrpSpPr>
          <p:nvPr/>
        </p:nvGrpSpPr>
        <p:grpSpPr bwMode="auto">
          <a:xfrm>
            <a:off x="7092280" y="1453348"/>
            <a:ext cx="1691680" cy="1126940"/>
            <a:chOff x="7977336" y="1772816"/>
            <a:chExt cx="1554578" cy="730966"/>
          </a:xfrm>
        </p:grpSpPr>
        <p:sp>
          <p:nvSpPr>
            <p:cNvPr id="53" name="Rectangle 97">
              <a:extLst>
                <a:ext uri="{FF2B5EF4-FFF2-40B4-BE49-F238E27FC236}">
                  <a16:creationId xmlns:a16="http://schemas.microsoft.com/office/drawing/2014/main" id="{BA6BF24F-DB55-481A-9ED6-54372AC27CDD}"/>
                </a:ext>
              </a:extLst>
            </p:cNvPr>
            <p:cNvSpPr/>
            <p:nvPr/>
          </p:nvSpPr>
          <p:spPr>
            <a:xfrm>
              <a:off x="7977336" y="1772816"/>
              <a:ext cx="1554578" cy="297153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 err="1">
                  <a:solidFill>
                    <a:sysClr val="window" lastClr="FFFFFF"/>
                  </a:solidFill>
                  <a:latin typeface="+mj-lt"/>
                  <a:ea typeface="맑은 고딕"/>
                </a:rPr>
                <a:t>드론</a:t>
              </a:r>
              <a:r>
                <a:rPr lang="ko-KR" altLang="en-US" sz="14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 비행</a:t>
              </a:r>
              <a:r>
                <a:rPr lang="en-US" altLang="ko-KR" sz="14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 </a:t>
              </a:r>
              <a:r>
                <a:rPr lang="ko-KR" altLang="en-US" sz="14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기능</a:t>
              </a:r>
              <a:r>
                <a:rPr lang="en-US" altLang="ko-KR" sz="14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C31883-8A75-4DFF-AA03-8DCE3510D5A8}"/>
                </a:ext>
              </a:extLst>
            </p:cNvPr>
            <p:cNvSpPr txBox="1"/>
            <p:nvPr/>
          </p:nvSpPr>
          <p:spPr>
            <a:xfrm>
              <a:off x="7977336" y="2071559"/>
              <a:ext cx="1554578" cy="43222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맑은 고딕"/>
                  <a:cs typeface="+mn-cs"/>
                </a:rPr>
                <a:t>드론의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맑은 고딕"/>
                  <a:cs typeface="+mn-cs"/>
                </a:rPr>
                <a:t> 비행 제어</a:t>
              </a:r>
            </a:p>
          </p:txBody>
        </p:sp>
      </p:grpSp>
      <p:grpSp>
        <p:nvGrpSpPr>
          <p:cNvPr id="55" name="그룹 95">
            <a:extLst>
              <a:ext uri="{FF2B5EF4-FFF2-40B4-BE49-F238E27FC236}">
                <a16:creationId xmlns:a16="http://schemas.microsoft.com/office/drawing/2014/main" id="{BBDB519A-D146-41F9-89A5-798D2E0C0B73}"/>
              </a:ext>
            </a:extLst>
          </p:cNvPr>
          <p:cNvGrpSpPr>
            <a:grpSpLocks/>
          </p:cNvGrpSpPr>
          <p:nvPr/>
        </p:nvGrpSpPr>
        <p:grpSpPr bwMode="auto">
          <a:xfrm>
            <a:off x="7092280" y="2796312"/>
            <a:ext cx="1691680" cy="1008112"/>
            <a:chOff x="7977336" y="1772816"/>
            <a:chExt cx="1554578" cy="730966"/>
          </a:xfrm>
        </p:grpSpPr>
        <p:sp>
          <p:nvSpPr>
            <p:cNvPr id="56" name="Rectangle 97">
              <a:extLst>
                <a:ext uri="{FF2B5EF4-FFF2-40B4-BE49-F238E27FC236}">
                  <a16:creationId xmlns:a16="http://schemas.microsoft.com/office/drawing/2014/main" id="{C7ECED26-4BAF-4702-B883-3A916B4AA55A}"/>
                </a:ext>
              </a:extLst>
            </p:cNvPr>
            <p:cNvSpPr/>
            <p:nvPr/>
          </p:nvSpPr>
          <p:spPr>
            <a:xfrm>
              <a:off x="7977336" y="1772816"/>
              <a:ext cx="1554578" cy="297153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위치 인식</a:t>
              </a:r>
              <a:r>
                <a:rPr lang="en-US" altLang="ko-KR" sz="12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, </a:t>
              </a:r>
              <a:r>
                <a:rPr lang="ko-KR" altLang="en-US" sz="12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센서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맑은 고딕"/>
                  <a:cs typeface="+mn-cs"/>
                </a:rPr>
                <a:t>기능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DA5390-D7D6-4D9F-8458-DF5245B1AE89}"/>
                </a:ext>
              </a:extLst>
            </p:cNvPr>
            <p:cNvSpPr txBox="1"/>
            <p:nvPr/>
          </p:nvSpPr>
          <p:spPr>
            <a:xfrm>
              <a:off x="7977336" y="2071559"/>
              <a:ext cx="1554578" cy="43222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ea typeface="맑은 고딕"/>
                  <a:cs typeface="+mn-cs"/>
                </a:rPr>
                <a:t>각종 센서를 이용하여 데이터를 측정 및 저장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맑은 고딕"/>
                <a:cs typeface="+mn-cs"/>
              </a:endParaRPr>
            </a:p>
          </p:txBody>
        </p:sp>
      </p:grpSp>
      <p:grpSp>
        <p:nvGrpSpPr>
          <p:cNvPr id="58" name="그룹 95">
            <a:extLst>
              <a:ext uri="{FF2B5EF4-FFF2-40B4-BE49-F238E27FC236}">
                <a16:creationId xmlns:a16="http://schemas.microsoft.com/office/drawing/2014/main" id="{A894A4DE-7613-4B54-921E-92ACDA268965}"/>
              </a:ext>
            </a:extLst>
          </p:cNvPr>
          <p:cNvGrpSpPr>
            <a:grpSpLocks/>
          </p:cNvGrpSpPr>
          <p:nvPr/>
        </p:nvGrpSpPr>
        <p:grpSpPr bwMode="auto">
          <a:xfrm>
            <a:off x="7092280" y="4020448"/>
            <a:ext cx="1691680" cy="1223054"/>
            <a:chOff x="7977336" y="1772816"/>
            <a:chExt cx="1554578" cy="730966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39B9B34-E2CC-483E-A10E-2D9D3020B370}"/>
                </a:ext>
              </a:extLst>
            </p:cNvPr>
            <p:cNvSpPr/>
            <p:nvPr/>
          </p:nvSpPr>
          <p:spPr>
            <a:xfrm>
              <a:off x="7977336" y="1772816"/>
              <a:ext cx="1554578" cy="297153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클라우드 분석</a:t>
              </a:r>
              <a:r>
                <a:rPr lang="en-US" altLang="ko-KR" sz="12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 </a:t>
              </a:r>
              <a:r>
                <a:rPr lang="ko-KR" altLang="en-US" sz="1200" b="1" kern="0" dirty="0">
                  <a:solidFill>
                    <a:sysClr val="window" lastClr="FFFFFF"/>
                  </a:solidFill>
                  <a:latin typeface="+mj-lt"/>
                  <a:ea typeface="맑은 고딕"/>
                </a:rPr>
                <a:t>기능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j-lt"/>
                <a:ea typeface="맑은 고딕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B26AF54-BB8B-4C48-97F0-DAA2379744F0}"/>
                </a:ext>
              </a:extLst>
            </p:cNvPr>
            <p:cNvSpPr txBox="1"/>
            <p:nvPr/>
          </p:nvSpPr>
          <p:spPr>
            <a:xfrm>
              <a:off x="7977336" y="2071559"/>
              <a:ext cx="1554578" cy="43222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r="2700000" sx="102000" sy="102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kern="0" dirty="0">
                  <a:solidFill>
                    <a:sysClr val="windowText" lastClr="000000"/>
                  </a:solidFill>
                  <a:latin typeface="+mj-lt"/>
                  <a:ea typeface="맑은 고딕"/>
                </a:rPr>
                <a:t>데이터 분석을 통한 예측 시스템 개발</a:t>
              </a: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39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2.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시스템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AutoShape 36"/>
          <p:cNvSpPr>
            <a:spLocks noChangeArrowheads="1"/>
          </p:cNvSpPr>
          <p:nvPr/>
        </p:nvSpPr>
        <p:spPr bwMode="auto">
          <a:xfrm>
            <a:off x="388501" y="1449918"/>
            <a:ext cx="4040849" cy="5214974"/>
          </a:xfrm>
          <a:prstGeom prst="roundRect">
            <a:avLst>
              <a:gd name="adj" fmla="val 3028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72000" tIns="0" rIns="72000" bIns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marL="157163" marR="0" lvl="1" indent="-157163" defTabSz="1330325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5000"/>
              <a:buFontTx/>
              <a:buBlip>
                <a:blip r:embed="rId3"/>
              </a:buBlip>
              <a:tabLst>
                <a:tab pos="1438275" algn="l"/>
              </a:tabLst>
              <a:defRPr/>
            </a:pPr>
            <a:endParaRPr kumimoji="0" lang="ko-KR" altLang="en-US" sz="1200" b="0" i="0" u="none" strike="noStrike" kern="0" cap="none" spc="-11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itchFamily="2" charset="2"/>
            </a:endParaRPr>
          </a:p>
        </p:txBody>
      </p:sp>
      <p:sp>
        <p:nvSpPr>
          <p:cNvPr id="16" name="AutoShape 99"/>
          <p:cNvSpPr>
            <a:spLocks noChangeArrowheads="1"/>
          </p:cNvSpPr>
          <p:nvPr/>
        </p:nvSpPr>
        <p:spPr bwMode="auto">
          <a:xfrm>
            <a:off x="440471" y="1214422"/>
            <a:ext cx="4060091" cy="291600"/>
          </a:xfrm>
          <a:prstGeom prst="roundRect">
            <a:avLst>
              <a:gd name="adj" fmla="val 0"/>
            </a:avLst>
          </a:prstGeom>
          <a:solidFill>
            <a:srgbClr val="519ED3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1" indent="-457200" algn="ctr" defTabSz="1330325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lang="ko-KR" altLang="en-US" sz="1400" kern="0" spc="-100" dirty="0">
                <a:solidFill>
                  <a:sysClr val="window" lastClr="FFFFFF"/>
                </a:solidFill>
                <a:latin typeface="현대하모니 M" pitchFamily="18" charset="-127"/>
                <a:ea typeface="현대하모니 M" pitchFamily="18" charset="-127"/>
                <a:sym typeface="Monotype Sorts" pitchFamily="2" charset="2"/>
              </a:rPr>
              <a:t>흐름도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sym typeface="Monotype Sorts" pitchFamily="2" charset="2"/>
            </a:endParaRPr>
          </a:p>
        </p:txBody>
      </p:sp>
      <p:sp>
        <p:nvSpPr>
          <p:cNvPr id="17" name="모서리가 둥근 직사각형 199"/>
          <p:cNvSpPr/>
          <p:nvPr/>
        </p:nvSpPr>
        <p:spPr bwMode="auto">
          <a:xfrm>
            <a:off x="4571999" y="1571612"/>
            <a:ext cx="4000529" cy="5050892"/>
          </a:xfrm>
          <a:prstGeom prst="roundRect">
            <a:avLst>
              <a:gd name="adj" fmla="val 1606"/>
            </a:avLst>
          </a:prstGeom>
          <a:noFill/>
          <a:ln w="12700" cap="flat" cmpd="sng" algn="ctr">
            <a:solidFill>
              <a:sysClr val="window" lastClr="FFFFFF">
                <a:lumMod val="50000"/>
                <a:alpha val="85000"/>
              </a:sysClr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65113" indent="-265113" latinLnBrk="0"/>
            <a:r>
              <a:rPr lang="en-US" altLang="ko-KR" sz="1500" b="1" dirty="0"/>
              <a:t>(1) </a:t>
            </a:r>
            <a:r>
              <a:rPr lang="ko-KR" altLang="en-US" sz="1500" b="1" dirty="0"/>
              <a:t>자율주행이 가능하도록 프로그래밍 한다</a:t>
            </a:r>
            <a:r>
              <a:rPr lang="en-US" altLang="ko-KR" sz="1500" b="1" dirty="0"/>
              <a:t>.</a:t>
            </a:r>
          </a:p>
          <a:p>
            <a:pPr marL="265113" indent="-265113" latinLnBrk="0"/>
            <a:endParaRPr lang="en-US" altLang="ko-KR" sz="1500" b="1" dirty="0"/>
          </a:p>
          <a:p>
            <a:pPr marL="265113" indent="-265113" latinLnBrk="0"/>
            <a:endParaRPr lang="en-US" altLang="ko-KR" sz="1500" b="1" dirty="0"/>
          </a:p>
          <a:p>
            <a:pPr marL="265113" indent="-265113" latinLnBrk="0"/>
            <a:r>
              <a:rPr lang="en-US" altLang="ko-KR" sz="1500" b="1" dirty="0"/>
              <a:t>(2) </a:t>
            </a:r>
            <a:r>
              <a:rPr lang="ko-KR" altLang="en-US" sz="1500" b="1" dirty="0" err="1"/>
              <a:t>라즈베리파이가</a:t>
            </a:r>
            <a:r>
              <a:rPr lang="ko-KR" altLang="en-US" sz="1500" b="1" dirty="0"/>
              <a:t> </a:t>
            </a:r>
            <a:r>
              <a:rPr lang="ko-KR" altLang="en-US" sz="1500" b="1" dirty="0" err="1"/>
              <a:t>드론의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FC</a:t>
            </a:r>
            <a:r>
              <a:rPr lang="ko-KR" altLang="en-US" sz="1500" b="1" dirty="0"/>
              <a:t>를 제어하도록 설정</a:t>
            </a:r>
            <a:endParaRPr lang="en-US" altLang="ko-KR" sz="1500" b="1" dirty="0"/>
          </a:p>
          <a:p>
            <a:pPr marL="265113" indent="-265113" latinLnBrk="0"/>
            <a:endParaRPr lang="en-US" altLang="ko-KR" sz="1500" b="1" dirty="0"/>
          </a:p>
          <a:p>
            <a:pPr marL="265113" indent="-265113" latinLnBrk="0"/>
            <a:r>
              <a:rPr lang="en-US" altLang="ko-KR" sz="1500" b="1" dirty="0"/>
              <a:t>(3) </a:t>
            </a:r>
            <a:r>
              <a:rPr lang="ko-KR" altLang="en-US" sz="1500" b="1" dirty="0"/>
              <a:t>미세먼지 측정 데이터를 경량 </a:t>
            </a:r>
            <a:r>
              <a:rPr lang="en-US" altLang="ko-KR" sz="1500" b="1" dirty="0"/>
              <a:t>DBMS</a:t>
            </a:r>
            <a:r>
              <a:rPr lang="ko-KR" altLang="en-US" sz="1500" b="1" dirty="0"/>
              <a:t>를 이용하여 저장</a:t>
            </a:r>
            <a:endParaRPr lang="en-US" altLang="ko-KR" sz="1500" b="1" dirty="0"/>
          </a:p>
          <a:p>
            <a:pPr marL="265113" indent="-265113" latinLnBrk="0"/>
            <a:endParaRPr lang="en-US" altLang="ko-KR" sz="1500" b="1" dirty="0"/>
          </a:p>
          <a:p>
            <a:pPr marL="265113" indent="-265113" latinLnBrk="0"/>
            <a:r>
              <a:rPr lang="en-US" altLang="ko-KR" sz="1500" b="1" dirty="0"/>
              <a:t>(4) </a:t>
            </a:r>
            <a:r>
              <a:rPr lang="ko-KR" altLang="en-US" sz="1500" b="1" dirty="0"/>
              <a:t>데이터를 클라우드 시스템에 전송한다</a:t>
            </a:r>
            <a:r>
              <a:rPr lang="en-US" altLang="ko-KR" sz="1500" b="1" dirty="0"/>
              <a:t>.</a:t>
            </a:r>
          </a:p>
          <a:p>
            <a:pPr marL="265113" indent="-265113" latinLnBrk="0"/>
            <a:r>
              <a:rPr lang="ko-KR" altLang="en-US" sz="1500" b="1" dirty="0"/>
              <a:t>클라우드 데이터 베이스에 업데이트하고 </a:t>
            </a:r>
            <a:r>
              <a:rPr lang="ko-KR" altLang="en-US" sz="1500" b="1" dirty="0" err="1"/>
              <a:t>위치별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일자별로 분석한다</a:t>
            </a:r>
            <a:r>
              <a:rPr lang="en-US" altLang="ko-KR" sz="1500" b="1" dirty="0"/>
              <a:t>.</a:t>
            </a:r>
          </a:p>
          <a:p>
            <a:pPr marL="265113" indent="-265113" latinLnBrk="0"/>
            <a:endParaRPr lang="en-US" altLang="ko-KR" sz="1500" b="1" dirty="0"/>
          </a:p>
          <a:p>
            <a:pPr marL="265113" indent="-265113" latinLnBrk="0"/>
            <a:r>
              <a:rPr lang="en-US" altLang="ko-KR" sz="1500" b="1" dirty="0"/>
              <a:t>(5)</a:t>
            </a:r>
            <a:r>
              <a:rPr lang="ko-KR" altLang="en-US" sz="1500" b="1" dirty="0"/>
              <a:t> 사용자에게 앞으로의 분기별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월별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주별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일별 미세먼지 농도 예측 정보 및 증감 트렌드를 웹페이지를 통해 제공한다</a:t>
            </a:r>
            <a:r>
              <a:rPr lang="en-US" altLang="ko-KR" sz="1500" b="1" dirty="0"/>
              <a:t>.</a:t>
            </a:r>
          </a:p>
          <a:p>
            <a:pPr marL="265113" indent="-265113" latinLnBrk="0"/>
            <a:endParaRPr lang="ko-KR" altLang="en-US" sz="1200" dirty="0"/>
          </a:p>
        </p:txBody>
      </p:sp>
      <p:sp>
        <p:nvSpPr>
          <p:cNvPr id="18" name="양쪽 모서리가 둥근 사각형 51"/>
          <p:cNvSpPr/>
          <p:nvPr/>
        </p:nvSpPr>
        <p:spPr bwMode="auto">
          <a:xfrm rot="16200000">
            <a:off x="6408350" y="-640257"/>
            <a:ext cx="309689" cy="4018673"/>
          </a:xfrm>
          <a:prstGeom prst="round2SameRect">
            <a:avLst>
              <a:gd name="adj1" fmla="val 8889"/>
              <a:gd name="adj2" fmla="val 0"/>
            </a:avLst>
          </a:prstGeom>
          <a:blipFill>
            <a:blip r:embed="rId4" cstate="print"/>
            <a:stretch>
              <a:fillRect/>
            </a:stretch>
          </a:blipFill>
          <a:ln w="6350" cap="flat" cmpd="sng" algn="ctr">
            <a:noFill/>
            <a:prstDash val="solid"/>
          </a:ln>
          <a:effectLst>
            <a:outerShdw blurRad="63500" dir="2700000" algn="tl" rotWithShape="0">
              <a:prstClr val="black">
                <a:alpha val="69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lIns="0" tIns="0" rIns="0" bIns="0" anchor="ctr">
            <a:sp3d contourW="19050">
              <a:bevelT w="1270"/>
              <a:contourClr>
                <a:srgbClr val="174359"/>
              </a:contourClr>
            </a:sp3d>
          </a:bodyPr>
          <a:lstStyle/>
          <a:p>
            <a:pPr marL="0" marR="0" lvl="1" indent="-45720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40000"/>
              <a:buFontTx/>
              <a:buNone/>
              <a:tabLst>
                <a:tab pos="5648325" algn="l"/>
              </a:tabLst>
              <a:defRPr/>
            </a:pPr>
            <a:endParaRPr kumimoji="0" lang="ko-KR" altLang="en-US" sz="1300" b="0" i="0" u="none" strike="noStrike" kern="0" cap="none" spc="-1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Monotype Sorts"/>
            </a:endParaRPr>
          </a:p>
        </p:txBody>
      </p:sp>
      <p:sp>
        <p:nvSpPr>
          <p:cNvPr id="19" name="양쪽 모서리가 둥근 사각형 51"/>
          <p:cNvSpPr/>
          <p:nvPr/>
        </p:nvSpPr>
        <p:spPr bwMode="auto">
          <a:xfrm>
            <a:off x="4643439" y="1238172"/>
            <a:ext cx="3857652" cy="193899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>
            <a:outerShdw blurRad="63500" dir="2700000" algn="tl" rotWithShape="0">
              <a:prstClr val="black">
                <a:alpha val="69000"/>
              </a:prstClr>
            </a:outerShdw>
          </a:effectLst>
          <a:scene3d>
            <a:camera prst="orthographicFront"/>
            <a:lightRig rig="threePt" dir="t"/>
          </a:scene3d>
          <a:sp3d>
            <a:bevelT w="25400" h="6350"/>
          </a:sp3d>
        </p:spPr>
        <p:txBody>
          <a:bodyPr wrap="square" lIns="0" tIns="0" rIns="0" bIns="0" anchor="ctr">
            <a:spAutoFit/>
            <a:sp3d contourW="19050">
              <a:bevelT w="1270"/>
              <a:contourClr>
                <a:srgbClr val="174359"/>
              </a:contourClr>
            </a:sp3d>
          </a:bodyPr>
          <a:lstStyle/>
          <a:p>
            <a:pPr marL="0" marR="0" lvl="1" indent="-45720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4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400" b="0" i="0" u="none" strike="noStrike" kern="0" cap="none" spc="-1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Monotype Sorts"/>
              </a:rPr>
              <a:t>설명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6FC120-95E2-4578-9F3F-9CECC0616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72" y="4627861"/>
            <a:ext cx="3712495" cy="179104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80198E7-87B0-4FB2-87D8-3EF373884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02" y="6431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0693040" descr="EMB000021605bf2">
            <a:extLst>
              <a:ext uri="{FF2B5EF4-FFF2-40B4-BE49-F238E27FC236}">
                <a16:creationId xmlns:a16="http://schemas.microsoft.com/office/drawing/2014/main" id="{9F284B82-FE96-4072-A209-CFB1C77A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924" y="1523924"/>
            <a:ext cx="1181100" cy="115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B08EFC-A3D0-45D2-A880-618D7873C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945" y="-412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98060944" descr="EMB000021605bf5">
            <a:extLst>
              <a:ext uri="{FF2B5EF4-FFF2-40B4-BE49-F238E27FC236}">
                <a16:creationId xmlns:a16="http://schemas.microsoft.com/office/drawing/2014/main" id="{98B72280-3FA7-4778-A44B-A50152478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3" r="16373"/>
          <a:stretch>
            <a:fillRect/>
          </a:stretch>
        </p:blipFill>
        <p:spPr bwMode="auto">
          <a:xfrm>
            <a:off x="459713" y="1707034"/>
            <a:ext cx="792163" cy="72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4954B6B3-3598-420E-ABD5-0DF170397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1212" y="2354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98060384" descr="EMB000021605bf8">
            <a:extLst>
              <a:ext uri="{FF2B5EF4-FFF2-40B4-BE49-F238E27FC236}">
                <a16:creationId xmlns:a16="http://schemas.microsoft.com/office/drawing/2014/main" id="{92F289FF-1FA2-47C8-874E-06D2D7C69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1" y="3888088"/>
            <a:ext cx="1015147" cy="65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34AEFCF8-7297-45D3-9C95-AEEA6CE3F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91898128" descr="EMB000021605bfb">
            <a:extLst>
              <a:ext uri="{FF2B5EF4-FFF2-40B4-BE49-F238E27FC236}">
                <a16:creationId xmlns:a16="http://schemas.microsoft.com/office/drawing/2014/main" id="{B2495DED-6D65-49E1-9BD1-AE774CBC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2824232"/>
            <a:ext cx="1200263" cy="7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79A5E121-9CFE-4C70-A97A-1C8EAA5CB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4192" y="132770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_x50402280">
            <a:extLst>
              <a:ext uri="{FF2B5EF4-FFF2-40B4-BE49-F238E27FC236}">
                <a16:creationId xmlns:a16="http://schemas.microsoft.com/office/drawing/2014/main" id="{34ACCD42-A00B-4662-8D52-23CD361F5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6542" y="1729046"/>
            <a:ext cx="1126370" cy="916649"/>
          </a:xfrm>
          <a:custGeom>
            <a:avLst/>
            <a:gdLst>
              <a:gd name="T0" fmla="*/ 4336 w 14561"/>
              <a:gd name="T1" fmla="*/ 3327 h 10138"/>
              <a:gd name="T2" fmla="*/ 4117 w 14561"/>
              <a:gd name="T3" fmla="*/ 2619 h 10138"/>
              <a:gd name="T4" fmla="*/ 4191 w 14561"/>
              <a:gd name="T5" fmla="*/ 1422 h 10138"/>
              <a:gd name="T6" fmla="*/ 5428 w 14561"/>
              <a:gd name="T7" fmla="*/ 249 h 10138"/>
              <a:gd name="T8" fmla="*/ 7353 w 14561"/>
              <a:gd name="T9" fmla="*/ 2 h 10138"/>
              <a:gd name="T10" fmla="*/ 8478 w 14561"/>
              <a:gd name="T11" fmla="*/ 323 h 10138"/>
              <a:gd name="T12" fmla="*/ 9479 w 14561"/>
              <a:gd name="T13" fmla="*/ 1123 h 10138"/>
              <a:gd name="T14" fmla="*/ 10050 w 14561"/>
              <a:gd name="T15" fmla="*/ 2271 h 10138"/>
              <a:gd name="T16" fmla="*/ 10198 w 14561"/>
              <a:gd name="T17" fmla="*/ 3381 h 10138"/>
              <a:gd name="T18" fmla="*/ 11337 w 14561"/>
              <a:gd name="T19" fmla="*/ 3215 h 10138"/>
              <a:gd name="T20" fmla="*/ 12404 w 14561"/>
              <a:gd name="T21" fmla="*/ 3428 h 10138"/>
              <a:gd name="T22" fmla="*/ 13355 w 14561"/>
              <a:gd name="T23" fmla="*/ 3861 h 10138"/>
              <a:gd name="T24" fmla="*/ 14180 w 14561"/>
              <a:gd name="T25" fmla="*/ 4755 h 10138"/>
              <a:gd name="T26" fmla="*/ 14561 w 14561"/>
              <a:gd name="T27" fmla="*/ 6608 h 10138"/>
              <a:gd name="T28" fmla="*/ 13894 w 14561"/>
              <a:gd name="T29" fmla="*/ 8737 h 10138"/>
              <a:gd name="T30" fmla="*/ 12816 w 14561"/>
              <a:gd name="T31" fmla="*/ 9601 h 10138"/>
              <a:gd name="T32" fmla="*/ 11136 w 14561"/>
              <a:gd name="T33" fmla="*/ 9818 h 10138"/>
              <a:gd name="T34" fmla="*/ 9645 w 14561"/>
              <a:gd name="T35" fmla="*/ 9077 h 10138"/>
              <a:gd name="T36" fmla="*/ 9060 w 14561"/>
              <a:gd name="T37" fmla="*/ 8811 h 10138"/>
              <a:gd name="T38" fmla="*/ 7921 w 14561"/>
              <a:gd name="T39" fmla="*/ 9586 h 10138"/>
              <a:gd name="T40" fmla="*/ 6570 w 14561"/>
              <a:gd name="T41" fmla="*/ 10065 h 10138"/>
              <a:gd name="T42" fmla="*/ 4506 w 14561"/>
              <a:gd name="T43" fmla="*/ 10030 h 10138"/>
              <a:gd name="T44" fmla="*/ 3050 w 14561"/>
              <a:gd name="T45" fmla="*/ 9108 h 10138"/>
              <a:gd name="T46" fmla="*/ 2344 w 14561"/>
              <a:gd name="T47" fmla="*/ 8145 h 10138"/>
              <a:gd name="T48" fmla="*/ 1206 w 14561"/>
              <a:gd name="T49" fmla="*/ 7869 h 10138"/>
              <a:gd name="T50" fmla="*/ 354 w 14561"/>
              <a:gd name="T51" fmla="*/ 7040 h 10138"/>
              <a:gd name="T52" fmla="*/ 10 w 14561"/>
              <a:gd name="T53" fmla="*/ 5598 h 10138"/>
              <a:gd name="T54" fmla="*/ 703 w 14561"/>
              <a:gd name="T55" fmla="*/ 4015 h 10138"/>
              <a:gd name="T56" fmla="*/ 1945 w 14561"/>
              <a:gd name="T57" fmla="*/ 3327 h 10138"/>
              <a:gd name="T58" fmla="*/ 3208 w 14561"/>
              <a:gd name="T59" fmla="*/ 3181 h 10138"/>
              <a:gd name="T60" fmla="*/ 4336 w 14561"/>
              <a:gd name="T61" fmla="*/ 3327 h 10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561" h="10138">
                <a:moveTo>
                  <a:pt x="4336" y="3327"/>
                </a:moveTo>
                <a:cubicBezTo>
                  <a:pt x="4239" y="3132"/>
                  <a:pt x="4142" y="2937"/>
                  <a:pt x="4117" y="2619"/>
                </a:cubicBezTo>
                <a:cubicBezTo>
                  <a:pt x="4092" y="2301"/>
                  <a:pt x="4142" y="1862"/>
                  <a:pt x="4191" y="1422"/>
                </a:cubicBezTo>
                <a:cubicBezTo>
                  <a:pt x="4409" y="1027"/>
                  <a:pt x="4919" y="638"/>
                  <a:pt x="5428" y="249"/>
                </a:cubicBezTo>
                <a:cubicBezTo>
                  <a:pt x="5955" y="12"/>
                  <a:pt x="6654" y="7"/>
                  <a:pt x="7353" y="2"/>
                </a:cubicBezTo>
                <a:cubicBezTo>
                  <a:pt x="7862" y="15"/>
                  <a:pt x="8170" y="169"/>
                  <a:pt x="8478" y="323"/>
                </a:cubicBezTo>
                <a:cubicBezTo>
                  <a:pt x="8833" y="510"/>
                  <a:pt x="9156" y="817"/>
                  <a:pt x="9479" y="1123"/>
                </a:cubicBezTo>
                <a:cubicBezTo>
                  <a:pt x="9740" y="1447"/>
                  <a:pt x="9895" y="1859"/>
                  <a:pt x="10050" y="2271"/>
                </a:cubicBezTo>
                <a:cubicBezTo>
                  <a:pt x="10169" y="2647"/>
                  <a:pt x="10184" y="3014"/>
                  <a:pt x="10198" y="3381"/>
                </a:cubicBezTo>
                <a:cubicBezTo>
                  <a:pt x="10412" y="3539"/>
                  <a:pt x="10875" y="3377"/>
                  <a:pt x="11337" y="3215"/>
                </a:cubicBezTo>
                <a:cubicBezTo>
                  <a:pt x="11704" y="3223"/>
                  <a:pt x="12054" y="3326"/>
                  <a:pt x="12404" y="3428"/>
                </a:cubicBezTo>
                <a:cubicBezTo>
                  <a:pt x="12741" y="3535"/>
                  <a:pt x="13048" y="3698"/>
                  <a:pt x="13355" y="3861"/>
                </a:cubicBezTo>
                <a:cubicBezTo>
                  <a:pt x="13650" y="4082"/>
                  <a:pt x="13915" y="4419"/>
                  <a:pt x="14180" y="4755"/>
                </a:cubicBezTo>
                <a:cubicBezTo>
                  <a:pt x="14381" y="5213"/>
                  <a:pt x="14471" y="5911"/>
                  <a:pt x="14561" y="6608"/>
                </a:cubicBezTo>
                <a:cubicBezTo>
                  <a:pt x="14514" y="7271"/>
                  <a:pt x="14204" y="8004"/>
                  <a:pt x="13894" y="8737"/>
                </a:cubicBezTo>
                <a:cubicBezTo>
                  <a:pt x="13603" y="9236"/>
                  <a:pt x="13210" y="9419"/>
                  <a:pt x="12816" y="9601"/>
                </a:cubicBezTo>
                <a:cubicBezTo>
                  <a:pt x="12356" y="9781"/>
                  <a:pt x="11746" y="9800"/>
                  <a:pt x="11136" y="9818"/>
                </a:cubicBezTo>
                <a:cubicBezTo>
                  <a:pt x="10608" y="9731"/>
                  <a:pt x="10127" y="9404"/>
                  <a:pt x="9645" y="9077"/>
                </a:cubicBezTo>
                <a:cubicBezTo>
                  <a:pt x="9298" y="8910"/>
                  <a:pt x="9179" y="8861"/>
                  <a:pt x="9060" y="8811"/>
                </a:cubicBezTo>
                <a:cubicBezTo>
                  <a:pt x="8773" y="8895"/>
                  <a:pt x="8347" y="9241"/>
                  <a:pt x="7921" y="9586"/>
                </a:cubicBezTo>
                <a:cubicBezTo>
                  <a:pt x="7506" y="9795"/>
                  <a:pt x="7038" y="9930"/>
                  <a:pt x="6570" y="10065"/>
                </a:cubicBezTo>
                <a:cubicBezTo>
                  <a:pt x="6001" y="10138"/>
                  <a:pt x="5254" y="10084"/>
                  <a:pt x="4506" y="10030"/>
                </a:cubicBezTo>
                <a:cubicBezTo>
                  <a:pt x="3920" y="9871"/>
                  <a:pt x="3485" y="9490"/>
                  <a:pt x="3050" y="9108"/>
                </a:cubicBezTo>
                <a:cubicBezTo>
                  <a:pt x="2690" y="8794"/>
                  <a:pt x="2517" y="8470"/>
                  <a:pt x="2344" y="8145"/>
                </a:cubicBezTo>
                <a:cubicBezTo>
                  <a:pt x="2036" y="7938"/>
                  <a:pt x="1621" y="7904"/>
                  <a:pt x="1206" y="7869"/>
                </a:cubicBezTo>
                <a:cubicBezTo>
                  <a:pt x="874" y="7685"/>
                  <a:pt x="614" y="7363"/>
                  <a:pt x="354" y="7040"/>
                </a:cubicBezTo>
                <a:cubicBezTo>
                  <a:pt x="154" y="6661"/>
                  <a:pt x="82" y="6130"/>
                  <a:pt x="10" y="5598"/>
                </a:cubicBezTo>
                <a:cubicBezTo>
                  <a:pt x="68" y="5094"/>
                  <a:pt x="386" y="4555"/>
                  <a:pt x="703" y="4015"/>
                </a:cubicBezTo>
                <a:cubicBezTo>
                  <a:pt x="1026" y="3636"/>
                  <a:pt x="1486" y="3482"/>
                  <a:pt x="1945" y="3327"/>
                </a:cubicBezTo>
                <a:cubicBezTo>
                  <a:pt x="2363" y="3187"/>
                  <a:pt x="2786" y="3184"/>
                  <a:pt x="3208" y="3181"/>
                </a:cubicBezTo>
                <a:cubicBezTo>
                  <a:pt x="3607" y="3181"/>
                  <a:pt x="3972" y="3254"/>
                  <a:pt x="4336" y="3327"/>
                </a:cubicBezTo>
              </a:path>
            </a:pathLst>
          </a:custGeom>
          <a:solidFill>
            <a:srgbClr val="74D9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B0804000101010101" pitchFamily="50" charset="-127"/>
                <a:ea typeface="함초롬바탕" panose="020B0804000101010101" pitchFamily="50" charset="-127"/>
              </a:rPr>
              <a:t>Cloud System</a:t>
            </a:r>
            <a:endParaRPr kumimoji="0" lang="en-US" altLang="ko-KR" sz="1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8F4ACE-24C1-4349-B244-247EF82B76A8}"/>
              </a:ext>
            </a:extLst>
          </p:cNvPr>
          <p:cNvCxnSpPr>
            <a:endCxn id="1025" idx="1"/>
          </p:cNvCxnSpPr>
          <p:nvPr/>
        </p:nvCxnSpPr>
        <p:spPr>
          <a:xfrm flipV="1">
            <a:off x="899592" y="2099393"/>
            <a:ext cx="747332" cy="1788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 descr="1">
            <a:extLst>
              <a:ext uri="{FF2B5EF4-FFF2-40B4-BE49-F238E27FC236}">
                <a16:creationId xmlns:a16="http://schemas.microsoft.com/office/drawing/2014/main" id="{6FFE0C5D-B9B5-4421-BDE8-DECB93813337}"/>
              </a:ext>
            </a:extLst>
          </p:cNvPr>
          <p:cNvCxnSpPr>
            <a:stCxn id="1027" idx="3"/>
            <a:endCxn id="1025" idx="1"/>
          </p:cNvCxnSpPr>
          <p:nvPr/>
        </p:nvCxnSpPr>
        <p:spPr>
          <a:xfrm>
            <a:off x="1251876" y="2068191"/>
            <a:ext cx="395048" cy="31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3D0226-6E5F-47E9-8F52-4FE78E3ADB30}"/>
              </a:ext>
            </a:extLst>
          </p:cNvPr>
          <p:cNvCxnSpPr>
            <a:stCxn id="1025" idx="3"/>
            <a:endCxn id="9" idx="26"/>
          </p:cNvCxnSpPr>
          <p:nvPr/>
        </p:nvCxnSpPr>
        <p:spPr>
          <a:xfrm>
            <a:off x="2828024" y="2099393"/>
            <a:ext cx="369292" cy="135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03D147-276F-4FDD-8E86-AFFFABDE94A1}"/>
              </a:ext>
            </a:extLst>
          </p:cNvPr>
          <p:cNvCxnSpPr>
            <a:cxnSpLocks/>
            <a:endCxn id="1031" idx="0"/>
          </p:cNvCxnSpPr>
          <p:nvPr/>
        </p:nvCxnSpPr>
        <p:spPr>
          <a:xfrm>
            <a:off x="2327816" y="2445966"/>
            <a:ext cx="0" cy="378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182304-B44A-44CF-904A-D43125CA358C}"/>
              </a:ext>
            </a:extLst>
          </p:cNvPr>
          <p:cNvCxnSpPr>
            <a:cxnSpLocks/>
            <a:stCxn id="9" idx="20"/>
            <a:endCxn id="2" idx="0"/>
          </p:cNvCxnSpPr>
          <p:nvPr/>
        </p:nvCxnSpPr>
        <p:spPr>
          <a:xfrm flipH="1">
            <a:off x="2427720" y="2639095"/>
            <a:ext cx="1277046" cy="1988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F28273-97F6-459B-8C37-8D72B255FEE1}"/>
              </a:ext>
            </a:extLst>
          </p:cNvPr>
          <p:cNvSpPr txBox="1"/>
          <p:nvPr/>
        </p:nvSpPr>
        <p:spPr>
          <a:xfrm>
            <a:off x="2338856" y="2428524"/>
            <a:ext cx="43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1607F7-C434-49EB-BC0E-17A9AF20985D}"/>
              </a:ext>
            </a:extLst>
          </p:cNvPr>
          <p:cNvSpPr txBox="1"/>
          <p:nvPr/>
        </p:nvSpPr>
        <p:spPr>
          <a:xfrm>
            <a:off x="920626" y="2705430"/>
            <a:ext cx="43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DCE5E-8D16-4305-ABAA-F9CF2756EA61}"/>
              </a:ext>
            </a:extLst>
          </p:cNvPr>
          <p:cNvSpPr txBox="1"/>
          <p:nvPr/>
        </p:nvSpPr>
        <p:spPr>
          <a:xfrm>
            <a:off x="1045164" y="2178367"/>
            <a:ext cx="43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C39DC2-D6B6-48E7-A600-1759F3A24BBB}"/>
              </a:ext>
            </a:extLst>
          </p:cNvPr>
          <p:cNvSpPr txBox="1"/>
          <p:nvPr/>
        </p:nvSpPr>
        <p:spPr>
          <a:xfrm>
            <a:off x="2720985" y="2236216"/>
            <a:ext cx="43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C3C81F-7BC1-4E2D-9E45-1EAD9DB89766}"/>
              </a:ext>
            </a:extLst>
          </p:cNvPr>
          <p:cNvSpPr txBox="1"/>
          <p:nvPr/>
        </p:nvSpPr>
        <p:spPr>
          <a:xfrm>
            <a:off x="3089789" y="3345321"/>
            <a:ext cx="43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31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3.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1E472836-F82E-47E9-8AF9-B46245AC0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31820"/>
              </p:ext>
            </p:extLst>
          </p:nvPr>
        </p:nvGraphicFramePr>
        <p:xfrm>
          <a:off x="142844" y="1268760"/>
          <a:ext cx="4429157" cy="4660570"/>
        </p:xfrm>
        <a:graphic>
          <a:graphicData uri="http://schemas.openxmlformats.org/drawingml/2006/table">
            <a:tbl>
              <a:tblPr/>
              <a:tblGrid>
                <a:gridCol w="54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451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통신 및 데이터 수집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미세먼지 센서를 이용하여 공기 중의 미세먼지 양을 측정한 후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기반으로 데이터 수집 및 저장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1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클라우드 이용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저장된 데이터를 클라우드 시스템으로 전송 개발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통신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분석을 통한 예측 시스템을 개발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빅데이터 분석기법 이용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미세먼지 센서 연결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드론에 소형 미세먼지 센서를 장착하여 일정 고도와 범위 내 공기의 질을 측정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ROS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이용한 자율비행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수동 조종 하지 않고 자율비행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무인비행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방향 조종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원하는 곳으로 드론을 이동 가능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9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GPS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인공위성의 신호를 사용하여 드론의 위치 좌표와 고도를 측정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ACAF9ECA-A5D0-4EB2-93DC-7E2A27125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80998"/>
              </p:ext>
            </p:extLst>
          </p:nvPr>
        </p:nvGraphicFramePr>
        <p:xfrm>
          <a:off x="4714875" y="1268758"/>
          <a:ext cx="4214842" cy="4660549"/>
        </p:xfrm>
        <a:graphic>
          <a:graphicData uri="http://schemas.openxmlformats.org/drawingml/2006/table">
            <a:tbl>
              <a:tblPr/>
              <a:tblGrid>
                <a:gridCol w="571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8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5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드론제작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F450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급 프레임을 이용하여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fontAlgn="base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가능한 기본적인 드론 제작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908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 연결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픽스호크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드론 콘트롤러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통신하여 데이터를 주고 받으며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미세먼지 센서 데이터갑을 받아서 처리하는 메인 서버 역할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3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드론 </a:t>
                      </a: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Contorl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GPS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ROS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연동하여 자율비행을 위한 조정장치</a:t>
                      </a: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7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4.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C0F856-E469-4E7C-BED6-38BD997359C6}"/>
              </a:ext>
            </a:extLst>
          </p:cNvPr>
          <p:cNvSpPr/>
          <p:nvPr/>
        </p:nvSpPr>
        <p:spPr>
          <a:xfrm>
            <a:off x="107504" y="1241378"/>
            <a:ext cx="8496944" cy="53438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D5033-BA19-49B9-BA40-CB72B04B0BCD}"/>
              </a:ext>
            </a:extLst>
          </p:cNvPr>
          <p:cNvSpPr/>
          <p:nvPr/>
        </p:nvSpPr>
        <p:spPr>
          <a:xfrm>
            <a:off x="107505" y="1253599"/>
            <a:ext cx="3096344" cy="44714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bg1"/>
                </a:solidFill>
                <a:latin typeface="Arial Rounded MT Bold" panose="020F0704030504030204" pitchFamily="34" charset="0"/>
              </a:rPr>
              <a:t>기능</a:t>
            </a:r>
            <a:r>
              <a:rPr lang="en-US" altLang="ko-K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흐름도</a:t>
            </a:r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DF8E0F00-867E-44F2-8EBE-D1706742E12D}"/>
              </a:ext>
            </a:extLst>
          </p:cNvPr>
          <p:cNvSpPr/>
          <p:nvPr/>
        </p:nvSpPr>
        <p:spPr>
          <a:xfrm>
            <a:off x="1259632" y="1916832"/>
            <a:ext cx="2376264" cy="476610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미세먼지 측정 센서</a:t>
            </a:r>
          </a:p>
        </p:txBody>
      </p:sp>
      <p:sp>
        <p:nvSpPr>
          <p:cNvPr id="55" name="사각형: 잘린 대각선 방향 모서리 54">
            <a:extLst>
              <a:ext uri="{FF2B5EF4-FFF2-40B4-BE49-F238E27FC236}">
                <a16:creationId xmlns:a16="http://schemas.microsoft.com/office/drawing/2014/main" id="{DDD38925-1842-4825-B72A-44A9BC786733}"/>
              </a:ext>
            </a:extLst>
          </p:cNvPr>
          <p:cNvSpPr/>
          <p:nvPr/>
        </p:nvSpPr>
        <p:spPr>
          <a:xfrm rot="10800000" flipV="1">
            <a:off x="4788024" y="1916833"/>
            <a:ext cx="2376264" cy="476609"/>
          </a:xfrm>
          <a:prstGeom prst="snip2Diag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GPS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E29AD6-8CA0-4140-BEDC-B660FF0E2A78}"/>
              </a:ext>
            </a:extLst>
          </p:cNvPr>
          <p:cNvSpPr/>
          <p:nvPr/>
        </p:nvSpPr>
        <p:spPr>
          <a:xfrm>
            <a:off x="3203848" y="2754044"/>
            <a:ext cx="2016224" cy="432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드론</a:t>
            </a:r>
            <a:r>
              <a:rPr lang="ko-KR" altLang="en-US" dirty="0">
                <a:solidFill>
                  <a:schemeClr val="tx1"/>
                </a:solidFill>
              </a:rPr>
              <a:t> 비행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CBF8A0A-3B3A-4A47-AF5D-983D113806F3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6200000" flipH="1">
            <a:off x="2537495" y="2303711"/>
            <a:ext cx="576623" cy="7560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5777537-390A-4C4F-9BEC-D460A3A21F28}"/>
              </a:ext>
            </a:extLst>
          </p:cNvPr>
          <p:cNvCxnSpPr>
            <a:cxnSpLocks/>
            <a:stCxn id="55" idx="1"/>
            <a:endCxn id="6" idx="3"/>
          </p:cNvCxnSpPr>
          <p:nvPr/>
        </p:nvCxnSpPr>
        <p:spPr>
          <a:xfrm rot="5400000">
            <a:off x="5309803" y="2303711"/>
            <a:ext cx="576623" cy="7560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45BEE37-41A4-4015-8F7B-2011EB5DBDC4}"/>
              </a:ext>
            </a:extLst>
          </p:cNvPr>
          <p:cNvSpPr/>
          <p:nvPr/>
        </p:nvSpPr>
        <p:spPr>
          <a:xfrm>
            <a:off x="3203848" y="3475860"/>
            <a:ext cx="2016224" cy="562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라즈베리파이에</a:t>
            </a:r>
            <a:r>
              <a:rPr lang="ko-KR" altLang="en-US" dirty="0">
                <a:solidFill>
                  <a:schemeClr val="tx1"/>
                </a:solidFill>
              </a:rPr>
              <a:t> 측정 데이터 저장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4F331B0-6852-491A-B000-FE6B5B599CE8}"/>
              </a:ext>
            </a:extLst>
          </p:cNvPr>
          <p:cNvSpPr/>
          <p:nvPr/>
        </p:nvSpPr>
        <p:spPr>
          <a:xfrm>
            <a:off x="3203848" y="4524163"/>
            <a:ext cx="2016224" cy="432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데이터파일 전송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62D2D0-5C90-40A4-81D7-9A8363A6665D}"/>
              </a:ext>
            </a:extLst>
          </p:cNvPr>
          <p:cNvSpPr/>
          <p:nvPr/>
        </p:nvSpPr>
        <p:spPr>
          <a:xfrm>
            <a:off x="3203848" y="5575278"/>
            <a:ext cx="2016224" cy="432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분석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827DC91-56AE-4364-8AD8-64A56226DD1E}"/>
              </a:ext>
            </a:extLst>
          </p:cNvPr>
          <p:cNvCxnSpPr>
            <a:stCxn id="6" idx="2"/>
            <a:endCxn id="68" idx="0"/>
          </p:cNvCxnSpPr>
          <p:nvPr/>
        </p:nvCxnSpPr>
        <p:spPr>
          <a:xfrm>
            <a:off x="4211960" y="3186086"/>
            <a:ext cx="0" cy="2897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D7D773-61ED-492C-810B-EEF8E71EEB3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4211960" y="4038229"/>
            <a:ext cx="0" cy="4859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D2BD48-DDD9-414B-B47D-EBAEDEA2CE8A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4211960" y="4956205"/>
            <a:ext cx="0" cy="619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79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4.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C0F856-E469-4E7C-BED6-38BD997359C6}"/>
              </a:ext>
            </a:extLst>
          </p:cNvPr>
          <p:cNvSpPr/>
          <p:nvPr/>
        </p:nvSpPr>
        <p:spPr>
          <a:xfrm>
            <a:off x="107504" y="1241378"/>
            <a:ext cx="8496944" cy="53438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D5033-BA19-49B9-BA40-CB72B04B0BCD}"/>
              </a:ext>
            </a:extLst>
          </p:cNvPr>
          <p:cNvSpPr/>
          <p:nvPr/>
        </p:nvSpPr>
        <p:spPr>
          <a:xfrm>
            <a:off x="107505" y="1253599"/>
            <a:ext cx="3096344" cy="44714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H/W </a:t>
            </a:r>
            <a:r>
              <a:rPr lang="ko-KR" alt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흐름도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BD8DFF-C303-4FB4-85DA-A273560817C4}"/>
              </a:ext>
            </a:extLst>
          </p:cNvPr>
          <p:cNvSpPr/>
          <p:nvPr/>
        </p:nvSpPr>
        <p:spPr>
          <a:xfrm>
            <a:off x="1115616" y="1961400"/>
            <a:ext cx="2016224" cy="432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1399690-534B-449D-80C5-5CEA7B298379}"/>
              </a:ext>
            </a:extLst>
          </p:cNvPr>
          <p:cNvSpPr/>
          <p:nvPr/>
        </p:nvSpPr>
        <p:spPr>
          <a:xfrm>
            <a:off x="1115616" y="3437431"/>
            <a:ext cx="2016224" cy="43204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ROS </a:t>
            </a:r>
            <a:r>
              <a:rPr lang="ko-KR" altLang="en-US" dirty="0">
                <a:solidFill>
                  <a:schemeClr val="tx1"/>
                </a:solidFill>
              </a:rPr>
              <a:t>프로그래밍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56FDD24-6C83-460A-9A97-E5E12D6EF897}"/>
              </a:ext>
            </a:extLst>
          </p:cNvPr>
          <p:cNvSpPr/>
          <p:nvPr/>
        </p:nvSpPr>
        <p:spPr>
          <a:xfrm>
            <a:off x="1115616" y="4817859"/>
            <a:ext cx="2016224" cy="8189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라즈베리파이를</a:t>
            </a:r>
            <a:r>
              <a:rPr lang="ko-KR" altLang="en-US" dirty="0">
                <a:solidFill>
                  <a:schemeClr val="tx1"/>
                </a:solidFill>
              </a:rPr>
              <a:t> 이용한 </a:t>
            </a:r>
            <a:r>
              <a:rPr lang="ko-KR" altLang="en-US" dirty="0" err="1">
                <a:solidFill>
                  <a:schemeClr val="tx1"/>
                </a:solidFill>
              </a:rPr>
              <a:t>픽스호크</a:t>
            </a:r>
            <a:r>
              <a:rPr lang="ko-KR" altLang="en-US" dirty="0">
                <a:solidFill>
                  <a:schemeClr val="tx1"/>
                </a:solidFill>
              </a:rPr>
              <a:t> 제어</a:t>
            </a:r>
          </a:p>
        </p:txBody>
      </p: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id="{F1399690-534B-449D-80C5-5CEA7B298379}"/>
              </a:ext>
            </a:extLst>
          </p:cNvPr>
          <p:cNvSpPr/>
          <p:nvPr/>
        </p:nvSpPr>
        <p:spPr>
          <a:xfrm>
            <a:off x="5265512" y="1914597"/>
            <a:ext cx="2376264" cy="8915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큐그라운드를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이용한 각 지점의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파라미터</a:t>
            </a:r>
            <a:r>
              <a:rPr lang="ko-KR" altLang="en-US" dirty="0">
                <a:solidFill>
                  <a:schemeClr val="tx1"/>
                </a:solidFill>
              </a:rPr>
              <a:t> 설정</a:t>
            </a:r>
          </a:p>
        </p:txBody>
      </p:sp>
      <p:sp>
        <p:nvSpPr>
          <p:cNvPr id="15" name="사각형: 둥근 모서리 1">
            <a:extLst>
              <a:ext uri="{FF2B5EF4-FFF2-40B4-BE49-F238E27FC236}">
                <a16:creationId xmlns:a16="http://schemas.microsoft.com/office/drawing/2014/main" id="{F1399690-534B-449D-80C5-5CEA7B298379}"/>
              </a:ext>
            </a:extLst>
          </p:cNvPr>
          <p:cNvSpPr/>
          <p:nvPr/>
        </p:nvSpPr>
        <p:spPr>
          <a:xfrm>
            <a:off x="5517540" y="3432590"/>
            <a:ext cx="1872208" cy="436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각 지점 비행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F1399690-534B-449D-80C5-5CEA7B298379}"/>
              </a:ext>
            </a:extLst>
          </p:cNvPr>
          <p:cNvSpPr/>
          <p:nvPr/>
        </p:nvSpPr>
        <p:spPr>
          <a:xfrm>
            <a:off x="5517540" y="5008897"/>
            <a:ext cx="1872208" cy="4368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측정 후 착륙</a:t>
            </a:r>
          </a:p>
        </p:txBody>
      </p:sp>
      <p:cxnSp>
        <p:nvCxnSpPr>
          <p:cNvPr id="6" name="직선 화살표 연결선 5"/>
          <p:cNvCxnSpPr>
            <a:stCxn id="11" idx="2"/>
            <a:endCxn id="2" idx="0"/>
          </p:cNvCxnSpPr>
          <p:nvPr/>
        </p:nvCxnSpPr>
        <p:spPr>
          <a:xfrm>
            <a:off x="2123728" y="2393442"/>
            <a:ext cx="0" cy="1043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" idx="2"/>
            <a:endCxn id="13" idx="0"/>
          </p:cNvCxnSpPr>
          <p:nvPr/>
        </p:nvCxnSpPr>
        <p:spPr>
          <a:xfrm>
            <a:off x="2123728" y="3869473"/>
            <a:ext cx="0" cy="948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>
            <a:stCxn id="13" idx="3"/>
            <a:endCxn id="14" idx="1"/>
          </p:cNvCxnSpPr>
          <p:nvPr/>
        </p:nvCxnSpPr>
        <p:spPr>
          <a:xfrm flipV="1">
            <a:off x="3131840" y="2360365"/>
            <a:ext cx="2133672" cy="286697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4" idx="2"/>
            <a:endCxn id="15" idx="0"/>
          </p:cNvCxnSpPr>
          <p:nvPr/>
        </p:nvCxnSpPr>
        <p:spPr>
          <a:xfrm>
            <a:off x="6453644" y="2806133"/>
            <a:ext cx="0" cy="626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5" idx="2"/>
            <a:endCxn id="16" idx="0"/>
          </p:cNvCxnSpPr>
          <p:nvPr/>
        </p:nvCxnSpPr>
        <p:spPr>
          <a:xfrm>
            <a:off x="6453644" y="3869472"/>
            <a:ext cx="0" cy="1139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09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4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.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C0F856-E469-4E7C-BED6-38BD997359C6}"/>
              </a:ext>
            </a:extLst>
          </p:cNvPr>
          <p:cNvSpPr/>
          <p:nvPr/>
        </p:nvSpPr>
        <p:spPr>
          <a:xfrm>
            <a:off x="107504" y="1253599"/>
            <a:ext cx="8496944" cy="53438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D5033-BA19-49B9-BA40-CB72B04B0BCD}"/>
              </a:ext>
            </a:extLst>
          </p:cNvPr>
          <p:cNvSpPr/>
          <p:nvPr/>
        </p:nvSpPr>
        <p:spPr>
          <a:xfrm>
            <a:off x="107505" y="1253599"/>
            <a:ext cx="3096344" cy="44714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S/W </a:t>
            </a:r>
            <a:r>
              <a:rPr lang="ko-KR" alt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흐름도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BD8DFF-C303-4FB4-85DA-A273560817C4}"/>
              </a:ext>
            </a:extLst>
          </p:cNvPr>
          <p:cNvSpPr/>
          <p:nvPr/>
        </p:nvSpPr>
        <p:spPr>
          <a:xfrm>
            <a:off x="999860" y="2501725"/>
            <a:ext cx="2016224" cy="432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2" name="사각형: 둥근 모서리 1">
            <a:extLst>
              <a:ext uri="{FF2B5EF4-FFF2-40B4-BE49-F238E27FC236}">
                <a16:creationId xmlns:a16="http://schemas.microsoft.com/office/drawing/2014/main" id="{F1399690-534B-449D-80C5-5CEA7B298379}"/>
              </a:ext>
            </a:extLst>
          </p:cNvPr>
          <p:cNvSpPr/>
          <p:nvPr/>
        </p:nvSpPr>
        <p:spPr>
          <a:xfrm>
            <a:off x="1012768" y="3901005"/>
            <a:ext cx="2016224" cy="43204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드론</a:t>
            </a:r>
            <a:r>
              <a:rPr lang="ko-KR" altLang="en-US" dirty="0">
                <a:solidFill>
                  <a:schemeClr val="tx1"/>
                </a:solidFill>
              </a:rPr>
              <a:t> 비행</a:t>
            </a:r>
          </a:p>
        </p:txBody>
      </p:sp>
      <p:sp>
        <p:nvSpPr>
          <p:cNvPr id="14" name="사각형: 둥근 모서리 1">
            <a:extLst>
              <a:ext uri="{FF2B5EF4-FFF2-40B4-BE49-F238E27FC236}">
                <a16:creationId xmlns:a16="http://schemas.microsoft.com/office/drawing/2014/main" id="{F1399690-534B-449D-80C5-5CEA7B298379}"/>
              </a:ext>
            </a:extLst>
          </p:cNvPr>
          <p:cNvSpPr/>
          <p:nvPr/>
        </p:nvSpPr>
        <p:spPr>
          <a:xfrm>
            <a:off x="1012768" y="5227400"/>
            <a:ext cx="2016224" cy="6498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지점별 미세먼지 측정</a:t>
            </a:r>
          </a:p>
        </p:txBody>
      </p:sp>
      <p:sp>
        <p:nvSpPr>
          <p:cNvPr id="15" name="사각형: 둥근 모서리 1">
            <a:extLst>
              <a:ext uri="{FF2B5EF4-FFF2-40B4-BE49-F238E27FC236}">
                <a16:creationId xmlns:a16="http://schemas.microsoft.com/office/drawing/2014/main" id="{F1399690-534B-449D-80C5-5CEA7B298379}"/>
              </a:ext>
            </a:extLst>
          </p:cNvPr>
          <p:cNvSpPr/>
          <p:nvPr/>
        </p:nvSpPr>
        <p:spPr>
          <a:xfrm>
            <a:off x="5508104" y="2501725"/>
            <a:ext cx="2016224" cy="43204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16" name="사각형: 둥근 모서리 1">
            <a:extLst>
              <a:ext uri="{FF2B5EF4-FFF2-40B4-BE49-F238E27FC236}">
                <a16:creationId xmlns:a16="http://schemas.microsoft.com/office/drawing/2014/main" id="{F1399690-534B-449D-80C5-5CEA7B298379}"/>
              </a:ext>
            </a:extLst>
          </p:cNvPr>
          <p:cNvSpPr/>
          <p:nvPr/>
        </p:nvSpPr>
        <p:spPr>
          <a:xfrm>
            <a:off x="5508104" y="3415836"/>
            <a:ext cx="2016224" cy="6666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클라우드</a:t>
            </a:r>
            <a:r>
              <a:rPr lang="ko-KR" altLang="en-US" dirty="0">
                <a:solidFill>
                  <a:schemeClr val="tx1"/>
                </a:solidFill>
              </a:rPr>
              <a:t> 서버로 전송</a:t>
            </a:r>
          </a:p>
        </p:txBody>
      </p:sp>
      <p:sp>
        <p:nvSpPr>
          <p:cNvPr id="17" name="사각형: 둥근 모서리 1">
            <a:extLst>
              <a:ext uri="{FF2B5EF4-FFF2-40B4-BE49-F238E27FC236}">
                <a16:creationId xmlns:a16="http://schemas.microsoft.com/office/drawing/2014/main" id="{F1399690-534B-449D-80C5-5CEA7B298379}"/>
              </a:ext>
            </a:extLst>
          </p:cNvPr>
          <p:cNvSpPr/>
          <p:nvPr/>
        </p:nvSpPr>
        <p:spPr>
          <a:xfrm>
            <a:off x="5508104" y="4579817"/>
            <a:ext cx="2016224" cy="5272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예측 및 분석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BD8DFF-C303-4FB4-85DA-A273560817C4}"/>
              </a:ext>
            </a:extLst>
          </p:cNvPr>
          <p:cNvSpPr/>
          <p:nvPr/>
        </p:nvSpPr>
        <p:spPr>
          <a:xfrm>
            <a:off x="5509882" y="5445229"/>
            <a:ext cx="2016224" cy="432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끝</a:t>
            </a:r>
          </a:p>
        </p:txBody>
      </p:sp>
      <p:cxnSp>
        <p:nvCxnSpPr>
          <p:cNvPr id="5" name="직선 화살표 연결선 4"/>
          <p:cNvCxnSpPr>
            <a:stCxn id="11" idx="2"/>
            <a:endCxn id="12" idx="0"/>
          </p:cNvCxnSpPr>
          <p:nvPr/>
        </p:nvCxnSpPr>
        <p:spPr>
          <a:xfrm>
            <a:off x="2007972" y="2933767"/>
            <a:ext cx="12908" cy="967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12" idx="2"/>
            <a:endCxn id="14" idx="0"/>
          </p:cNvCxnSpPr>
          <p:nvPr/>
        </p:nvCxnSpPr>
        <p:spPr>
          <a:xfrm>
            <a:off x="2020880" y="4333047"/>
            <a:ext cx="0" cy="894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구부러진 연결선 8"/>
          <p:cNvCxnSpPr>
            <a:stCxn id="14" idx="3"/>
            <a:endCxn id="15" idx="1"/>
          </p:cNvCxnSpPr>
          <p:nvPr/>
        </p:nvCxnSpPr>
        <p:spPr>
          <a:xfrm flipV="1">
            <a:off x="3028992" y="2717746"/>
            <a:ext cx="2479112" cy="283459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5" idx="2"/>
            <a:endCxn id="16" idx="0"/>
          </p:cNvCxnSpPr>
          <p:nvPr/>
        </p:nvCxnSpPr>
        <p:spPr>
          <a:xfrm>
            <a:off x="6516216" y="2933767"/>
            <a:ext cx="0" cy="482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2"/>
            <a:endCxn id="17" idx="0"/>
          </p:cNvCxnSpPr>
          <p:nvPr/>
        </p:nvCxnSpPr>
        <p:spPr>
          <a:xfrm>
            <a:off x="6516216" y="4082462"/>
            <a:ext cx="0" cy="497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19" idx="0"/>
          </p:cNvCxnSpPr>
          <p:nvPr/>
        </p:nvCxnSpPr>
        <p:spPr>
          <a:xfrm>
            <a:off x="6516216" y="5107106"/>
            <a:ext cx="1778" cy="3381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37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6"/>
          <p:cNvSpPr>
            <a:spLocks noChangeArrowheads="1"/>
          </p:cNvSpPr>
          <p:nvPr/>
        </p:nvSpPr>
        <p:spPr bwMode="auto">
          <a:xfrm>
            <a:off x="107504" y="1214422"/>
            <a:ext cx="8488963" cy="3942781"/>
          </a:xfrm>
          <a:prstGeom prst="roundRect">
            <a:avLst>
              <a:gd name="adj" fmla="val 3028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72000" tIns="0" rIns="72000" bIns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fontAlgn="base"/>
            <a:endParaRPr lang="ko-KR" altLang="en-US" dirty="0"/>
          </a:p>
        </p:txBody>
      </p:sp>
      <p:sp>
        <p:nvSpPr>
          <p:cNvPr id="27" name="AutoShape 99"/>
          <p:cNvSpPr>
            <a:spLocks noChangeArrowheads="1"/>
          </p:cNvSpPr>
          <p:nvPr/>
        </p:nvSpPr>
        <p:spPr bwMode="auto">
          <a:xfrm>
            <a:off x="107504" y="1214422"/>
            <a:ext cx="4060091" cy="291600"/>
          </a:xfrm>
          <a:prstGeom prst="roundRect">
            <a:avLst>
              <a:gd name="adj" fmla="val 0"/>
            </a:avLst>
          </a:prstGeom>
          <a:solidFill>
            <a:srgbClr val="519ED3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1" indent="-457200" algn="ctr" defTabSz="1330325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현대하모니 M" pitchFamily="18" charset="-127"/>
                <a:ea typeface="현대하모니 M" pitchFamily="18" charset="-127"/>
                <a:sym typeface="Monotype Sorts" pitchFamily="2" charset="2"/>
              </a:rPr>
              <a:t>메인 장치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sym typeface="Monotype Sorts" pitchFamily="2" charset="2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모듈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260569"/>
              </p:ext>
            </p:extLst>
          </p:nvPr>
        </p:nvGraphicFramePr>
        <p:xfrm>
          <a:off x="107504" y="5157203"/>
          <a:ext cx="8536463" cy="129611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5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5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1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157288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2" marB="46802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157288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장치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2" marB="4680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57288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kumimoji="1" lang="en-US" altLang="ko-KR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2" marB="46802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9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메인장치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  <a:ea typeface="굴림"/>
                        </a:defRPr>
                      </a:lvl9pPr>
                    </a:lstStyle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쿼드콥터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f450 </a:t>
                      </a: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드론</a:t>
                      </a:r>
                      <a:endParaRPr kumimoji="1" lang="en-US" altLang="ko-KR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713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드론의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기체로 모터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변속기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프로펠러 등을 통해 비행이 가능하게 된다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0000" marR="90000" marT="46813" marB="46813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D00B41E-6B61-4B80-A905-6D52335FA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79404"/>
            <a:ext cx="8319099" cy="35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2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E56B5324E72F94D9E9DAD58DF44B441" ma:contentTypeVersion="6" ma:contentTypeDescription="새 문서를 만듭니다." ma:contentTypeScope="" ma:versionID="7c3208e4434a7d2581905a4d432405b7">
  <xsd:schema xmlns:xsd="http://www.w3.org/2001/XMLSchema" xmlns:xs="http://www.w3.org/2001/XMLSchema" xmlns:p="http://schemas.microsoft.com/office/2006/metadata/properties" xmlns:ns3="e3513275-8b1b-4786-89fe-7c3bf78b9102" targetNamespace="http://schemas.microsoft.com/office/2006/metadata/properties" ma:root="true" ma:fieldsID="c9bbf0b9386a260693fd4e34f805377a" ns3:_="">
    <xsd:import namespace="e3513275-8b1b-4786-89fe-7c3bf78b91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13275-8b1b-4786-89fe-7c3bf78b91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5B87C0-E704-46DD-B043-EEBB39D2C5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513275-8b1b-4786-89fe-7c3bf78b91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E403C3-6167-4CE0-A17F-6210E6651D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0D5828-C13F-4FB5-8AC3-6D8354863868}">
  <ds:schemaRefs>
    <ds:schemaRef ds:uri="http://schemas.microsoft.com/office/2006/metadata/properties"/>
    <ds:schemaRef ds:uri="e3513275-8b1b-4786-89fe-7c3bf78b9102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1789</Words>
  <Application>Microsoft Office PowerPoint</Application>
  <PresentationFormat>화면 슬라이드 쇼(4:3)</PresentationFormat>
  <Paragraphs>428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함초롬바탕</vt:lpstr>
      <vt:lpstr>현대하모니 M</vt:lpstr>
      <vt:lpstr>Arial</vt:lpstr>
      <vt:lpstr>Arial Rounded MT Bold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임 상균</cp:lastModifiedBy>
  <cp:revision>218</cp:revision>
  <dcterms:created xsi:type="dcterms:W3CDTF">2014-04-16T00:55:54Z</dcterms:created>
  <dcterms:modified xsi:type="dcterms:W3CDTF">2019-11-13T10:26:47Z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0x010100DE56B5324E72F94D9E9DAD58DF44B441</vt:lpwstr>
  </property>
</Properties>
</file>